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26"/>
  </p:notesMasterIdLst>
  <p:sldIdLst>
    <p:sldId id="256" r:id="rId2"/>
    <p:sldId id="278" r:id="rId3"/>
    <p:sldId id="277" r:id="rId4"/>
    <p:sldId id="274" r:id="rId5"/>
    <p:sldId id="258" r:id="rId6"/>
    <p:sldId id="266" r:id="rId7"/>
    <p:sldId id="282" r:id="rId8"/>
    <p:sldId id="281" r:id="rId9"/>
    <p:sldId id="283" r:id="rId10"/>
    <p:sldId id="259" r:id="rId11"/>
    <p:sldId id="284" r:id="rId12"/>
    <p:sldId id="285" r:id="rId13"/>
    <p:sldId id="287" r:id="rId14"/>
    <p:sldId id="261" r:id="rId15"/>
    <p:sldId id="262" r:id="rId16"/>
    <p:sldId id="263" r:id="rId17"/>
    <p:sldId id="264" r:id="rId18"/>
    <p:sldId id="267" r:id="rId19"/>
    <p:sldId id="288" r:id="rId20"/>
    <p:sldId id="269" r:id="rId21"/>
    <p:sldId id="271" r:id="rId22"/>
    <p:sldId id="279" r:id="rId23"/>
    <p:sldId id="270" r:id="rId24"/>
    <p:sldId id="27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4660"/>
  </p:normalViewPr>
  <p:slideViewPr>
    <p:cSldViewPr snapToGrid="0">
      <p:cViewPr varScale="1">
        <p:scale>
          <a:sx n="66" d="100"/>
          <a:sy n="66" d="100"/>
        </p:scale>
        <p:origin x="55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EC06DD-0269-411E-AC93-044D670243D5}" type="datetimeFigureOut">
              <a:rPr lang="en-AU" smtClean="0"/>
              <a:t>15/11/2024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7FEB6B-879C-4C02-AE73-3F6B45DFE7C3}" type="slidenum">
              <a:rPr lang="en-AU" smtClean="0"/>
              <a:t>‹#›</a:t>
            </a:fld>
            <a:endParaRPr lang="en-AU"/>
          </a:p>
        </p:txBody>
      </p:sp>
    </p:spTree>
    <p:extLst>
      <p:ext uri="{BB962C8B-B14F-4D97-AF65-F5344CB8AC3E}">
        <p14:creationId xmlns:p14="http://schemas.microsoft.com/office/powerpoint/2010/main" val="3299450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DF7FEB6B-879C-4C02-AE73-3F6B45DFE7C3}" type="slidenum">
              <a:rPr lang="en-AU" smtClean="0"/>
              <a:t>1</a:t>
            </a:fld>
            <a:endParaRPr lang="en-AU"/>
          </a:p>
        </p:txBody>
      </p:sp>
    </p:spTree>
    <p:extLst>
      <p:ext uri="{BB962C8B-B14F-4D97-AF65-F5344CB8AC3E}">
        <p14:creationId xmlns:p14="http://schemas.microsoft.com/office/powerpoint/2010/main" val="279924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smtClean="0"/>
              <a:t>Several pre-processing techniques were applied to the data before input to the system. </a:t>
            </a:r>
            <a:endParaRPr lang="en-AU" dirty="0"/>
          </a:p>
        </p:txBody>
      </p:sp>
      <p:sp>
        <p:nvSpPr>
          <p:cNvPr id="4" name="Slide Number Placeholder 3"/>
          <p:cNvSpPr>
            <a:spLocks noGrp="1"/>
          </p:cNvSpPr>
          <p:nvPr>
            <p:ph type="sldNum" sz="quarter" idx="10"/>
          </p:nvPr>
        </p:nvSpPr>
        <p:spPr/>
        <p:txBody>
          <a:bodyPr/>
          <a:lstStyle/>
          <a:p>
            <a:fld id="{DF7FEB6B-879C-4C02-AE73-3F6B45DFE7C3}" type="slidenum">
              <a:rPr lang="en-AU" smtClean="0"/>
              <a:t>11</a:t>
            </a:fld>
            <a:endParaRPr lang="en-AU"/>
          </a:p>
        </p:txBody>
      </p:sp>
    </p:spTree>
    <p:extLst>
      <p:ext uri="{BB962C8B-B14F-4D97-AF65-F5344CB8AC3E}">
        <p14:creationId xmlns:p14="http://schemas.microsoft.com/office/powerpoint/2010/main" val="1080093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F7FEB6B-879C-4C02-AE73-3F6B45DFE7C3}" type="slidenum">
              <a:rPr lang="en-AU" smtClean="0"/>
              <a:t>13</a:t>
            </a:fld>
            <a:endParaRPr lang="en-AU"/>
          </a:p>
        </p:txBody>
      </p:sp>
    </p:spTree>
    <p:extLst>
      <p:ext uri="{BB962C8B-B14F-4D97-AF65-F5344CB8AC3E}">
        <p14:creationId xmlns:p14="http://schemas.microsoft.com/office/powerpoint/2010/main" val="3475458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F7018FC3-3BE1-4661-AEEC-568A6023DF6C}" type="datetime1">
              <a:rPr lang="en-AU" smtClean="0"/>
              <a:t>15/11/2024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73BD2FD-E8A1-436B-A908-3D551623D0A9}" type="slidenum">
              <a:rPr lang="en-AU" smtClean="0"/>
              <a:t>‹#›</a:t>
            </a:fld>
            <a:endParaRPr lang="en-AU"/>
          </a:p>
        </p:txBody>
      </p:sp>
    </p:spTree>
    <p:extLst>
      <p:ext uri="{BB962C8B-B14F-4D97-AF65-F5344CB8AC3E}">
        <p14:creationId xmlns:p14="http://schemas.microsoft.com/office/powerpoint/2010/main" val="3567406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946C9B69-605D-47D0-B148-9D107BF87F61}" type="datetime1">
              <a:rPr lang="en-AU" smtClean="0"/>
              <a:t>15/11/2024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73BD2FD-E8A1-436B-A908-3D551623D0A9}" type="slidenum">
              <a:rPr lang="en-AU" smtClean="0"/>
              <a:t>‹#›</a:t>
            </a:fld>
            <a:endParaRPr lang="en-AU"/>
          </a:p>
        </p:txBody>
      </p:sp>
    </p:spTree>
    <p:extLst>
      <p:ext uri="{BB962C8B-B14F-4D97-AF65-F5344CB8AC3E}">
        <p14:creationId xmlns:p14="http://schemas.microsoft.com/office/powerpoint/2010/main" val="2776267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D9AA74C7-AF3F-48AC-B535-D998EA0CD0E0}" type="datetime1">
              <a:rPr lang="en-AU" smtClean="0"/>
              <a:t>15/11/2024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73BD2FD-E8A1-436B-A908-3D551623D0A9}" type="slidenum">
              <a:rPr lang="en-AU" smtClean="0"/>
              <a:t>‹#›</a:t>
            </a:fld>
            <a:endParaRPr lang="en-AU"/>
          </a:p>
        </p:txBody>
      </p:sp>
    </p:spTree>
    <p:extLst>
      <p:ext uri="{BB962C8B-B14F-4D97-AF65-F5344CB8AC3E}">
        <p14:creationId xmlns:p14="http://schemas.microsoft.com/office/powerpoint/2010/main" val="791938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15FA3DB6-4693-457F-869D-83C4FF688A7B}" type="datetime1">
              <a:rPr lang="en-AU" smtClean="0"/>
              <a:t>15/11/2024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73BD2FD-E8A1-436B-A908-3D551623D0A9}" type="slidenum">
              <a:rPr lang="en-AU" smtClean="0"/>
              <a:t>‹#›</a:t>
            </a:fld>
            <a:endParaRPr lang="en-AU"/>
          </a:p>
        </p:txBody>
      </p:sp>
    </p:spTree>
    <p:extLst>
      <p:ext uri="{BB962C8B-B14F-4D97-AF65-F5344CB8AC3E}">
        <p14:creationId xmlns:p14="http://schemas.microsoft.com/office/powerpoint/2010/main" val="3396778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EA0B9D-88FF-43D9-82D6-2B291D257064}" type="datetime1">
              <a:rPr lang="en-AU" smtClean="0"/>
              <a:t>15/11/2024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373BD2FD-E8A1-436B-A908-3D551623D0A9}" type="slidenum">
              <a:rPr lang="en-AU" smtClean="0"/>
              <a:t>‹#›</a:t>
            </a:fld>
            <a:endParaRPr lang="en-AU"/>
          </a:p>
        </p:txBody>
      </p:sp>
    </p:spTree>
    <p:extLst>
      <p:ext uri="{BB962C8B-B14F-4D97-AF65-F5344CB8AC3E}">
        <p14:creationId xmlns:p14="http://schemas.microsoft.com/office/powerpoint/2010/main" val="62521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550D674F-F827-421F-8CAF-3F6656F69749}" type="datetime1">
              <a:rPr lang="en-AU" smtClean="0"/>
              <a:t>15/11/2024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73BD2FD-E8A1-436B-A908-3D551623D0A9}" type="slidenum">
              <a:rPr lang="en-AU" smtClean="0"/>
              <a:t>‹#›</a:t>
            </a:fld>
            <a:endParaRPr lang="en-AU"/>
          </a:p>
        </p:txBody>
      </p:sp>
    </p:spTree>
    <p:extLst>
      <p:ext uri="{BB962C8B-B14F-4D97-AF65-F5344CB8AC3E}">
        <p14:creationId xmlns:p14="http://schemas.microsoft.com/office/powerpoint/2010/main" val="685931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0722F3D9-967B-4159-AADB-23FA041F0B3B}" type="datetime1">
              <a:rPr lang="en-AU" smtClean="0"/>
              <a:t>15/11/2024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373BD2FD-E8A1-436B-A908-3D551623D0A9}" type="slidenum">
              <a:rPr lang="en-AU" smtClean="0"/>
              <a:t>‹#›</a:t>
            </a:fld>
            <a:endParaRPr lang="en-AU"/>
          </a:p>
        </p:txBody>
      </p:sp>
    </p:spTree>
    <p:extLst>
      <p:ext uri="{BB962C8B-B14F-4D97-AF65-F5344CB8AC3E}">
        <p14:creationId xmlns:p14="http://schemas.microsoft.com/office/powerpoint/2010/main" val="1288409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6DA1F131-6CB2-47FD-AA7E-19F9ADB81A98}" type="datetime1">
              <a:rPr lang="en-AU" smtClean="0"/>
              <a:t>15/11/2024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373BD2FD-E8A1-436B-A908-3D551623D0A9}" type="slidenum">
              <a:rPr lang="en-AU" smtClean="0"/>
              <a:t>‹#›</a:t>
            </a:fld>
            <a:endParaRPr lang="en-AU"/>
          </a:p>
        </p:txBody>
      </p:sp>
    </p:spTree>
    <p:extLst>
      <p:ext uri="{BB962C8B-B14F-4D97-AF65-F5344CB8AC3E}">
        <p14:creationId xmlns:p14="http://schemas.microsoft.com/office/powerpoint/2010/main" val="3511776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B7F6FA-0C6F-4544-84B6-E027379E537F}" type="datetime1">
              <a:rPr lang="en-AU" smtClean="0"/>
              <a:t>15/11/2024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373BD2FD-E8A1-436B-A908-3D551623D0A9}" type="slidenum">
              <a:rPr lang="en-AU" smtClean="0"/>
              <a:t>‹#›</a:t>
            </a:fld>
            <a:endParaRPr lang="en-AU"/>
          </a:p>
        </p:txBody>
      </p:sp>
    </p:spTree>
    <p:extLst>
      <p:ext uri="{BB962C8B-B14F-4D97-AF65-F5344CB8AC3E}">
        <p14:creationId xmlns:p14="http://schemas.microsoft.com/office/powerpoint/2010/main" val="1689952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46F7E2-EC53-4F86-80D3-CB0343524DC3}" type="datetime1">
              <a:rPr lang="en-AU" smtClean="0"/>
              <a:t>15/11/2024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73BD2FD-E8A1-436B-A908-3D551623D0A9}" type="slidenum">
              <a:rPr lang="en-AU" smtClean="0"/>
              <a:t>‹#›</a:t>
            </a:fld>
            <a:endParaRPr lang="en-AU"/>
          </a:p>
        </p:txBody>
      </p:sp>
    </p:spTree>
    <p:extLst>
      <p:ext uri="{BB962C8B-B14F-4D97-AF65-F5344CB8AC3E}">
        <p14:creationId xmlns:p14="http://schemas.microsoft.com/office/powerpoint/2010/main" val="3599422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3139C9-52C4-466C-AD61-785C92E73076}" type="datetime1">
              <a:rPr lang="en-AU" smtClean="0"/>
              <a:t>15/11/2024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373BD2FD-E8A1-436B-A908-3D551623D0A9}" type="slidenum">
              <a:rPr lang="en-AU" smtClean="0"/>
              <a:t>‹#›</a:t>
            </a:fld>
            <a:endParaRPr lang="en-AU"/>
          </a:p>
        </p:txBody>
      </p:sp>
    </p:spTree>
    <p:extLst>
      <p:ext uri="{BB962C8B-B14F-4D97-AF65-F5344CB8AC3E}">
        <p14:creationId xmlns:p14="http://schemas.microsoft.com/office/powerpoint/2010/main" val="2073601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0AD8A0-FA80-411A-A2BA-721B8FF52CD9}" type="datetime1">
              <a:rPr lang="en-AU" smtClean="0"/>
              <a:t>15/11/2024</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3BD2FD-E8A1-436B-A908-3D551623D0A9}" type="slidenum">
              <a:rPr lang="en-AU" smtClean="0"/>
              <a:t>‹#›</a:t>
            </a:fld>
            <a:endParaRPr lang="en-AU"/>
          </a:p>
        </p:txBody>
      </p:sp>
    </p:spTree>
    <p:extLst>
      <p:ext uri="{BB962C8B-B14F-4D97-AF65-F5344CB8AC3E}">
        <p14:creationId xmlns:p14="http://schemas.microsoft.com/office/powerpoint/2010/main" val="324355552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scholar.google.com.au/citations?user=nWCvMIAAAAAJ&amp;hl=en&amp;oi=ao" TargetMode="External"/><Relationship Id="rId4" Type="http://schemas.openxmlformats.org/officeDocument/2006/relationships/hyperlink" Target="https://www.linkedin.com/in/pubudu-sanjeewani-397162228/"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mailto:p.thihagodagamage@griffith.edu.au" TargetMode="External"/><Relationship Id="rId2" Type="http://schemas.openxmlformats.org/officeDocument/2006/relationships/hyperlink" Target="mailto:pubudu.sanjeewani.thihagoda.gamage@rmit.edu.au" TargetMode="External"/><Relationship Id="rId1" Type="http://schemas.openxmlformats.org/officeDocument/2006/relationships/slideLayout" Target="../slideLayouts/slideLayout2.xml"/><Relationship Id="rId4" Type="http://schemas.openxmlformats.org/officeDocument/2006/relationships/hyperlink" Target="mailto:pubudusanjeewani91@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2616" y="323464"/>
            <a:ext cx="11920086" cy="1466834"/>
          </a:xfrm>
        </p:spPr>
        <p:txBody>
          <a:bodyPr>
            <a:normAutofit fontScale="90000"/>
          </a:bodyPr>
          <a:lstStyle/>
          <a:p>
            <a:r>
              <a:rPr lang="en-US" sz="4400" b="1" dirty="0">
                <a:solidFill>
                  <a:schemeClr val="bg1"/>
                </a:solidFill>
              </a:rPr>
              <a:t>Real-Time Personal Protective Equipment Non-Compliance</a:t>
            </a:r>
            <a:br>
              <a:rPr lang="en-US" sz="4400" b="1" dirty="0">
                <a:solidFill>
                  <a:schemeClr val="bg1"/>
                </a:solidFill>
              </a:rPr>
            </a:br>
            <a:r>
              <a:rPr lang="en-US" sz="4400" b="1" dirty="0">
                <a:solidFill>
                  <a:schemeClr val="bg1"/>
                </a:solidFill>
              </a:rPr>
              <a:t>Recognition on AI Edge Cameras</a:t>
            </a:r>
            <a:endParaRPr lang="en-AU" sz="4400" dirty="0">
              <a:solidFill>
                <a:schemeClr val="bg1"/>
              </a:solidFill>
            </a:endParaRPr>
          </a:p>
        </p:txBody>
      </p:sp>
      <p:sp>
        <p:nvSpPr>
          <p:cNvPr id="6" name="Slide Number Placeholder 5"/>
          <p:cNvSpPr>
            <a:spLocks noGrp="1"/>
          </p:cNvSpPr>
          <p:nvPr>
            <p:ph type="sldNum" sz="quarter" idx="12"/>
          </p:nvPr>
        </p:nvSpPr>
        <p:spPr/>
        <p:txBody>
          <a:bodyPr/>
          <a:lstStyle/>
          <a:p>
            <a:fld id="{373BD2FD-E8A1-436B-A908-3D551623D0A9}" type="slidenum">
              <a:rPr lang="en-AU" smtClean="0"/>
              <a:t>1</a:t>
            </a:fld>
            <a:endParaRPr lang="en-AU"/>
          </a:p>
        </p:txBody>
      </p:sp>
      <p:pic>
        <p:nvPicPr>
          <p:cNvPr id="4" name="Picture 3"/>
          <p:cNvPicPr/>
          <p:nvPr/>
        </p:nvPicPr>
        <p:blipFill rotWithShape="1">
          <a:blip r:embed="rId3"/>
          <a:srcRect l="19438" t="5532" r="3107" b="1408"/>
          <a:stretch/>
        </p:blipFill>
        <p:spPr>
          <a:xfrm>
            <a:off x="7652082" y="3821225"/>
            <a:ext cx="4340995" cy="2839453"/>
          </a:xfrm>
          <a:prstGeom prst="rect">
            <a:avLst/>
          </a:prstGeom>
        </p:spPr>
      </p:pic>
      <p:sp>
        <p:nvSpPr>
          <p:cNvPr id="5" name="TextBox 4"/>
          <p:cNvSpPr txBox="1"/>
          <p:nvPr/>
        </p:nvSpPr>
        <p:spPr>
          <a:xfrm>
            <a:off x="72990" y="3835633"/>
            <a:ext cx="7145957" cy="2923877"/>
          </a:xfrm>
          <a:prstGeom prst="rect">
            <a:avLst/>
          </a:prstGeom>
          <a:noFill/>
        </p:spPr>
        <p:txBody>
          <a:bodyPr wrap="square" rtlCol="0">
            <a:spAutoFit/>
          </a:bodyPr>
          <a:lstStyle/>
          <a:p>
            <a:r>
              <a:rPr lang="en-AU" sz="1600" b="1" dirty="0" smtClean="0">
                <a:solidFill>
                  <a:schemeClr val="bg1"/>
                </a:solidFill>
              </a:rPr>
              <a:t>Presenter</a:t>
            </a:r>
            <a:r>
              <a:rPr lang="en-AU" sz="1600" dirty="0" smtClean="0">
                <a:solidFill>
                  <a:schemeClr val="bg1"/>
                </a:solidFill>
              </a:rPr>
              <a:t>: Pubudu Sanjeewani</a:t>
            </a:r>
          </a:p>
          <a:p>
            <a:endParaRPr lang="en-AU" sz="1600" dirty="0" smtClean="0">
              <a:solidFill>
                <a:schemeClr val="bg1"/>
              </a:solidFill>
            </a:endParaRPr>
          </a:p>
          <a:p>
            <a:r>
              <a:rPr lang="en-AU" sz="1600" dirty="0" smtClean="0">
                <a:solidFill>
                  <a:schemeClr val="bg1"/>
                </a:solidFill>
              </a:rPr>
              <a:t>Research Fellow, </a:t>
            </a:r>
            <a:r>
              <a:rPr lang="en-US" sz="1600" dirty="0" smtClean="0">
                <a:solidFill>
                  <a:schemeClr val="bg1"/>
                </a:solidFill>
              </a:rPr>
              <a:t>Institute for Integrated and Intelligent Systems (IIIS), </a:t>
            </a:r>
          </a:p>
          <a:p>
            <a:r>
              <a:rPr lang="en-US" sz="1600" dirty="0" smtClean="0">
                <a:solidFill>
                  <a:schemeClr val="bg1"/>
                </a:solidFill>
              </a:rPr>
              <a:t>Griffith University – Nathan Campus, Brisbane</a:t>
            </a:r>
          </a:p>
          <a:p>
            <a:endParaRPr lang="en-US" sz="1600" dirty="0" smtClean="0">
              <a:solidFill>
                <a:schemeClr val="bg1"/>
              </a:solidFill>
            </a:endParaRPr>
          </a:p>
          <a:p>
            <a:r>
              <a:rPr lang="en-US" sz="1600" dirty="0" smtClean="0">
                <a:solidFill>
                  <a:schemeClr val="bg1"/>
                </a:solidFill>
              </a:rPr>
              <a:t>Teaching and Research Sessional in Data Science, AI and Cyber Security, </a:t>
            </a:r>
          </a:p>
          <a:p>
            <a:r>
              <a:rPr lang="en-US" sz="1600" dirty="0" smtClean="0">
                <a:solidFill>
                  <a:schemeClr val="bg1"/>
                </a:solidFill>
              </a:rPr>
              <a:t>RMIT University – City Campus, Melbourne </a:t>
            </a:r>
          </a:p>
          <a:p>
            <a:endParaRPr lang="en-US" sz="1600" dirty="0" smtClean="0">
              <a:solidFill>
                <a:schemeClr val="bg1"/>
              </a:solidFill>
            </a:endParaRPr>
          </a:p>
          <a:p>
            <a:r>
              <a:rPr lang="en-US" sz="1400" b="1" dirty="0" smtClean="0">
                <a:solidFill>
                  <a:schemeClr val="bg1"/>
                </a:solidFill>
              </a:rPr>
              <a:t>LinkedIn:</a:t>
            </a:r>
            <a:r>
              <a:rPr lang="en-US" sz="1400" dirty="0" smtClean="0">
                <a:solidFill>
                  <a:schemeClr val="bg1"/>
                </a:solidFill>
              </a:rPr>
              <a:t> </a:t>
            </a:r>
            <a:r>
              <a:rPr lang="en-US" sz="1400" dirty="0" smtClean="0">
                <a:solidFill>
                  <a:schemeClr val="bg1"/>
                </a:solidFill>
                <a:hlinkClick r:id="rId4"/>
              </a:rPr>
              <a:t>https://www.linkedin.com/in/pubudu-sanjeewani-397162228/</a:t>
            </a:r>
            <a:endParaRPr lang="en-US" sz="1400" dirty="0" smtClean="0">
              <a:solidFill>
                <a:schemeClr val="bg1"/>
              </a:solidFill>
            </a:endParaRPr>
          </a:p>
          <a:p>
            <a:r>
              <a:rPr lang="en-AU" sz="1400" b="1" dirty="0" smtClean="0">
                <a:solidFill>
                  <a:schemeClr val="bg1"/>
                </a:solidFill>
              </a:rPr>
              <a:t>Google Scholar</a:t>
            </a:r>
            <a:r>
              <a:rPr lang="en-AU" sz="1400" dirty="0" smtClean="0">
                <a:solidFill>
                  <a:schemeClr val="bg1"/>
                </a:solidFill>
              </a:rPr>
              <a:t>: </a:t>
            </a:r>
            <a:r>
              <a:rPr lang="en-AU" sz="1400" dirty="0" smtClean="0">
                <a:solidFill>
                  <a:schemeClr val="bg1"/>
                </a:solidFill>
                <a:hlinkClick r:id="rId5"/>
              </a:rPr>
              <a:t>https</a:t>
            </a:r>
            <a:r>
              <a:rPr lang="en-AU" sz="1400" dirty="0">
                <a:solidFill>
                  <a:schemeClr val="bg1"/>
                </a:solidFill>
                <a:hlinkClick r:id="rId5"/>
              </a:rPr>
              <a:t>://</a:t>
            </a:r>
            <a:r>
              <a:rPr lang="en-AU" sz="1400" dirty="0" smtClean="0">
                <a:solidFill>
                  <a:schemeClr val="bg1"/>
                </a:solidFill>
                <a:hlinkClick r:id="rId5"/>
              </a:rPr>
              <a:t>scholar.google.com.au/citations?user=nWCvMIAAAAAJ&amp;hl=en&amp;oi=ao</a:t>
            </a:r>
            <a:endParaRPr lang="en-AU" sz="1400" dirty="0" smtClean="0">
              <a:solidFill>
                <a:schemeClr val="bg1"/>
              </a:solidFill>
            </a:endParaRPr>
          </a:p>
          <a:p>
            <a:endParaRPr lang="en-AU" sz="1400" dirty="0" smtClean="0">
              <a:solidFill>
                <a:schemeClr val="bg1"/>
              </a:solidFill>
            </a:endParaRPr>
          </a:p>
          <a:p>
            <a:r>
              <a:rPr lang="en-AU" sz="1400" i="1" dirty="0" smtClean="0">
                <a:solidFill>
                  <a:schemeClr val="bg1"/>
                </a:solidFill>
              </a:rPr>
              <a:t>15/11/2024</a:t>
            </a:r>
            <a:endParaRPr lang="en-AU" sz="1400" i="1" dirty="0">
              <a:solidFill>
                <a:schemeClr val="bg1"/>
              </a:solidFill>
            </a:endParaRPr>
          </a:p>
        </p:txBody>
      </p:sp>
      <p:sp>
        <p:nvSpPr>
          <p:cNvPr id="7" name="TextBox 6"/>
          <p:cNvSpPr txBox="1"/>
          <p:nvPr/>
        </p:nvSpPr>
        <p:spPr>
          <a:xfrm>
            <a:off x="1694044" y="2100155"/>
            <a:ext cx="9163251" cy="738664"/>
          </a:xfrm>
          <a:prstGeom prst="rect">
            <a:avLst/>
          </a:prstGeom>
          <a:noFill/>
        </p:spPr>
        <p:txBody>
          <a:bodyPr wrap="square" rtlCol="0">
            <a:spAutoFit/>
          </a:bodyPr>
          <a:lstStyle/>
          <a:p>
            <a:pPr algn="ctr"/>
            <a:r>
              <a:rPr lang="en-AU" sz="1400" dirty="0" smtClean="0">
                <a:solidFill>
                  <a:schemeClr val="accent4">
                    <a:lumMod val="20000"/>
                    <a:lumOff val="80000"/>
                  </a:schemeClr>
                </a:solidFill>
              </a:rPr>
              <a:t>Sanjeewani P, </a:t>
            </a:r>
            <a:r>
              <a:rPr lang="en-AU" sz="1400" dirty="0" err="1" smtClean="0">
                <a:solidFill>
                  <a:schemeClr val="accent4">
                    <a:lumMod val="20000"/>
                    <a:lumOff val="80000"/>
                  </a:schemeClr>
                </a:solidFill>
              </a:rPr>
              <a:t>Neuber</a:t>
            </a:r>
            <a:r>
              <a:rPr lang="en-AU" sz="1400" dirty="0" smtClean="0">
                <a:solidFill>
                  <a:schemeClr val="accent4">
                    <a:lumMod val="20000"/>
                    <a:lumOff val="80000"/>
                  </a:schemeClr>
                </a:solidFill>
              </a:rPr>
              <a:t> G, Fitzgerald J, </a:t>
            </a:r>
            <a:r>
              <a:rPr lang="en-AU" sz="1400" dirty="0" err="1" smtClean="0">
                <a:solidFill>
                  <a:schemeClr val="accent4">
                    <a:lumMod val="20000"/>
                    <a:lumOff val="80000"/>
                  </a:schemeClr>
                </a:solidFill>
              </a:rPr>
              <a:t>Chandrasena</a:t>
            </a:r>
            <a:r>
              <a:rPr lang="en-AU" sz="1400" dirty="0" smtClean="0">
                <a:solidFill>
                  <a:schemeClr val="accent4">
                    <a:lumMod val="20000"/>
                    <a:lumOff val="80000"/>
                  </a:schemeClr>
                </a:solidFill>
              </a:rPr>
              <a:t> N, </a:t>
            </a:r>
            <a:r>
              <a:rPr lang="en-AU" sz="1400" dirty="0" err="1" smtClean="0">
                <a:solidFill>
                  <a:schemeClr val="accent4">
                    <a:lumMod val="20000"/>
                    <a:lumOff val="80000"/>
                  </a:schemeClr>
                </a:solidFill>
              </a:rPr>
              <a:t>Potums</a:t>
            </a:r>
            <a:r>
              <a:rPr lang="en-AU" sz="1400" dirty="0" smtClean="0">
                <a:solidFill>
                  <a:schemeClr val="accent4">
                    <a:lumMod val="20000"/>
                    <a:lumOff val="80000"/>
                  </a:schemeClr>
                </a:solidFill>
              </a:rPr>
              <a:t> S, </a:t>
            </a:r>
            <a:r>
              <a:rPr lang="en-AU" sz="1400" dirty="0" err="1" smtClean="0">
                <a:solidFill>
                  <a:schemeClr val="accent4">
                    <a:lumMod val="20000"/>
                    <a:lumOff val="80000"/>
                  </a:schemeClr>
                </a:solidFill>
              </a:rPr>
              <a:t>Alavi</a:t>
            </a:r>
            <a:r>
              <a:rPr lang="en-AU" sz="1400" dirty="0" smtClean="0">
                <a:solidFill>
                  <a:schemeClr val="accent4">
                    <a:lumMod val="20000"/>
                    <a:lumOff val="80000"/>
                  </a:schemeClr>
                </a:solidFill>
              </a:rPr>
              <a:t> A, Lane C. Real-Time Personal Protective Equipment Non-Compliance Recognition on AI Edge Cameras. Electronics. 2024; 13(15):2990. https://doi.org/10.3390/electronics13152990 </a:t>
            </a:r>
            <a:endParaRPr lang="en-AU" sz="1400" dirty="0">
              <a:solidFill>
                <a:schemeClr val="accent4">
                  <a:lumMod val="20000"/>
                  <a:lumOff val="80000"/>
                </a:schemeClr>
              </a:solidFill>
            </a:endParaRPr>
          </a:p>
        </p:txBody>
      </p:sp>
    </p:spTree>
    <p:extLst>
      <p:ext uri="{BB962C8B-B14F-4D97-AF65-F5344CB8AC3E}">
        <p14:creationId xmlns:p14="http://schemas.microsoft.com/office/powerpoint/2010/main" val="26990854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73BD2FD-E8A1-436B-A908-3D551623D0A9}" type="slidenum">
              <a:rPr lang="en-AU" smtClean="0"/>
              <a:t>10</a:t>
            </a:fld>
            <a:endParaRPr lang="en-AU"/>
          </a:p>
        </p:txBody>
      </p:sp>
      <p:pic>
        <p:nvPicPr>
          <p:cNvPr id="5" name="Picture 4"/>
          <p:cNvPicPr/>
          <p:nvPr/>
        </p:nvPicPr>
        <p:blipFill>
          <a:blip r:embed="rId2"/>
          <a:stretch>
            <a:fillRect/>
          </a:stretch>
        </p:blipFill>
        <p:spPr>
          <a:xfrm>
            <a:off x="259882" y="2020184"/>
            <a:ext cx="5255394" cy="3206333"/>
          </a:xfrm>
          <a:prstGeom prst="rect">
            <a:avLst/>
          </a:prstGeom>
        </p:spPr>
      </p:pic>
      <p:sp>
        <p:nvSpPr>
          <p:cNvPr id="8" name="Rectangle 7"/>
          <p:cNvSpPr/>
          <p:nvPr/>
        </p:nvSpPr>
        <p:spPr>
          <a:xfrm>
            <a:off x="259882" y="5278042"/>
            <a:ext cx="5255394" cy="646331"/>
          </a:xfrm>
          <a:prstGeom prst="rect">
            <a:avLst/>
          </a:prstGeom>
          <a:solidFill>
            <a:schemeClr val="accent5">
              <a:lumMod val="20000"/>
              <a:lumOff val="80000"/>
            </a:schemeClr>
          </a:solidFill>
        </p:spPr>
        <p:txBody>
          <a:bodyPr wrap="square">
            <a:spAutoFit/>
          </a:bodyPr>
          <a:lstStyle/>
          <a:p>
            <a:pPr algn="ctr"/>
            <a:r>
              <a:rPr lang="en-AU" b="1" i="0" u="none" strike="noStrike" baseline="0" dirty="0" smtClean="0"/>
              <a:t>Figure 2. </a:t>
            </a:r>
            <a:r>
              <a:rPr lang="en-US" b="0" i="0" u="none" strike="noStrike" baseline="0" dirty="0" smtClean="0"/>
              <a:t>Sample object samples cropped from the original images in the dataset for different classes</a:t>
            </a:r>
          </a:p>
        </p:txBody>
      </p:sp>
      <p:grpSp>
        <p:nvGrpSpPr>
          <p:cNvPr id="9" name="Group 8"/>
          <p:cNvGrpSpPr/>
          <p:nvPr/>
        </p:nvGrpSpPr>
        <p:grpSpPr>
          <a:xfrm>
            <a:off x="5842051" y="1384344"/>
            <a:ext cx="5993010" cy="4461512"/>
            <a:chOff x="2692667" y="1230528"/>
            <a:chExt cx="6322925" cy="4783907"/>
          </a:xfrm>
        </p:grpSpPr>
        <p:pic>
          <p:nvPicPr>
            <p:cNvPr id="10" name="Picture 9"/>
            <p:cNvPicPr/>
            <p:nvPr/>
          </p:nvPicPr>
          <p:blipFill>
            <a:blip r:embed="rId3"/>
            <a:stretch>
              <a:fillRect/>
            </a:stretch>
          </p:blipFill>
          <p:spPr>
            <a:xfrm>
              <a:off x="2708407" y="1230528"/>
              <a:ext cx="6275672" cy="1541548"/>
            </a:xfrm>
            <a:prstGeom prst="rect">
              <a:avLst/>
            </a:prstGeom>
          </p:spPr>
        </p:pic>
        <p:pic>
          <p:nvPicPr>
            <p:cNvPr id="11" name="Picture 10" descr="A picture containing graphical user interface&#10;&#10;Description automatically generated"/>
            <p:cNvPicPr/>
            <p:nvPr/>
          </p:nvPicPr>
          <p:blipFill>
            <a:blip r:embed="rId4"/>
            <a:stretch>
              <a:fillRect/>
            </a:stretch>
          </p:blipFill>
          <p:spPr>
            <a:xfrm>
              <a:off x="2692667" y="2852083"/>
              <a:ext cx="6274800" cy="1541545"/>
            </a:xfrm>
            <a:prstGeom prst="rect">
              <a:avLst/>
            </a:prstGeom>
          </p:spPr>
        </p:pic>
        <p:pic>
          <p:nvPicPr>
            <p:cNvPr id="12" name="Picture 11" descr="A picture containing text, outdoor&#10;&#10;Description automatically generated"/>
            <p:cNvPicPr/>
            <p:nvPr/>
          </p:nvPicPr>
          <p:blipFill>
            <a:blip r:embed="rId5"/>
            <a:stretch>
              <a:fillRect/>
            </a:stretch>
          </p:blipFill>
          <p:spPr>
            <a:xfrm>
              <a:off x="2740792" y="4473635"/>
              <a:ext cx="6274800" cy="1540800"/>
            </a:xfrm>
            <a:prstGeom prst="rect">
              <a:avLst/>
            </a:prstGeom>
          </p:spPr>
        </p:pic>
      </p:grpSp>
      <p:sp>
        <p:nvSpPr>
          <p:cNvPr id="13" name="Rectangle 12"/>
          <p:cNvSpPr/>
          <p:nvPr/>
        </p:nvSpPr>
        <p:spPr>
          <a:xfrm>
            <a:off x="6135346" y="5970983"/>
            <a:ext cx="5412507" cy="369332"/>
          </a:xfrm>
          <a:prstGeom prst="rect">
            <a:avLst/>
          </a:prstGeom>
          <a:solidFill>
            <a:schemeClr val="accent5">
              <a:lumMod val="20000"/>
              <a:lumOff val="80000"/>
            </a:schemeClr>
          </a:solidFill>
        </p:spPr>
        <p:txBody>
          <a:bodyPr wrap="none">
            <a:spAutoFit/>
          </a:bodyPr>
          <a:lstStyle/>
          <a:p>
            <a:pPr algn="ctr"/>
            <a:r>
              <a:rPr lang="en-AU" b="1" i="0" u="none" strike="noStrike" baseline="0" dirty="0" smtClean="0"/>
              <a:t>Figure 3. </a:t>
            </a:r>
            <a:r>
              <a:rPr lang="en-US" b="0" i="0" u="none" strike="noStrike" baseline="0" dirty="0" smtClean="0"/>
              <a:t>Original and annotation samples for each class</a:t>
            </a:r>
          </a:p>
        </p:txBody>
      </p:sp>
      <p:sp>
        <p:nvSpPr>
          <p:cNvPr id="14" name="Title 1"/>
          <p:cNvSpPr>
            <a:spLocks noGrp="1"/>
          </p:cNvSpPr>
          <p:nvPr>
            <p:ph type="title"/>
          </p:nvPr>
        </p:nvSpPr>
        <p:spPr>
          <a:xfrm>
            <a:off x="212557" y="249623"/>
            <a:ext cx="10192352" cy="741780"/>
          </a:xfrm>
          <a:solidFill>
            <a:schemeClr val="accent5">
              <a:lumMod val="50000"/>
            </a:schemeClr>
          </a:solidFill>
        </p:spPr>
        <p:txBody>
          <a:bodyPr>
            <a:normAutofit fontScale="90000"/>
          </a:bodyPr>
          <a:lstStyle/>
          <a:p>
            <a:r>
              <a:rPr lang="en-AU" dirty="0" smtClean="0">
                <a:solidFill>
                  <a:schemeClr val="bg1"/>
                </a:solidFill>
              </a:rPr>
              <a:t>Sample Objects/Images and Annotation Samples</a:t>
            </a:r>
          </a:p>
        </p:txBody>
      </p:sp>
    </p:spTree>
    <p:extLst>
      <p:ext uri="{BB962C8B-B14F-4D97-AF65-F5344CB8AC3E}">
        <p14:creationId xmlns:p14="http://schemas.microsoft.com/office/powerpoint/2010/main" val="34629879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2556" y="1400112"/>
            <a:ext cx="11701803" cy="3951534"/>
          </a:xfrm>
          <a:solidFill>
            <a:schemeClr val="accent5">
              <a:lumMod val="20000"/>
              <a:lumOff val="80000"/>
            </a:schemeClr>
          </a:solidFill>
        </p:spPr>
        <p:txBody>
          <a:bodyPr>
            <a:noAutofit/>
          </a:bodyPr>
          <a:lstStyle/>
          <a:p>
            <a:pPr algn="just"/>
            <a:r>
              <a:rPr lang="en-AU" sz="1800" dirty="0" smtClean="0"/>
              <a:t>Resized to </a:t>
            </a:r>
            <a:r>
              <a:rPr lang="en-AU" sz="1800" dirty="0"/>
              <a:t>300 × 300 pixels </a:t>
            </a:r>
            <a:endParaRPr lang="en-AU" sz="1800" dirty="0" smtClean="0"/>
          </a:p>
          <a:p>
            <a:pPr algn="just"/>
            <a:r>
              <a:rPr lang="en-AU" sz="1800" dirty="0" smtClean="0"/>
              <a:t>Subjected to </a:t>
            </a:r>
            <a:r>
              <a:rPr lang="en-AU" sz="1800" dirty="0"/>
              <a:t>augmentation techniques to ensure the inclusion of diverse variations that are expected to occur in real-world </a:t>
            </a:r>
            <a:r>
              <a:rPr lang="en-AU" sz="1800" dirty="0" smtClean="0"/>
              <a:t>scenarios</a:t>
            </a:r>
          </a:p>
          <a:p>
            <a:pPr algn="just"/>
            <a:r>
              <a:rPr lang="en-AU" sz="1800" dirty="0" smtClean="0"/>
              <a:t>Augmentation </a:t>
            </a:r>
            <a:r>
              <a:rPr lang="en-AU" sz="1800" dirty="0"/>
              <a:t>techniques such as </a:t>
            </a:r>
            <a:r>
              <a:rPr lang="en-AU" sz="1800" b="1" dirty="0"/>
              <a:t>SSD random crop, random horizontal flip, padding, jpeg compression and darkening and brightening/</a:t>
            </a:r>
            <a:r>
              <a:rPr lang="en-AU" sz="1800" b="1" dirty="0" err="1"/>
              <a:t>color</a:t>
            </a:r>
            <a:r>
              <a:rPr lang="en-AU" sz="1800" b="1" dirty="0"/>
              <a:t> modification, blur</a:t>
            </a:r>
            <a:r>
              <a:rPr lang="en-AU" sz="1800" dirty="0"/>
              <a:t>, as well as</a:t>
            </a:r>
            <a:r>
              <a:rPr lang="en-AU" sz="1800" b="1" dirty="0"/>
              <a:t> randomized shift, scale, and rotations (between −15◦ and 15◦)</a:t>
            </a:r>
            <a:r>
              <a:rPr lang="en-AU" sz="1800" dirty="0"/>
              <a:t> were applied. </a:t>
            </a:r>
            <a:endParaRPr lang="en-AU" sz="1800" dirty="0" smtClean="0"/>
          </a:p>
          <a:p>
            <a:pPr algn="just"/>
            <a:r>
              <a:rPr lang="en-AU" sz="1800" dirty="0" smtClean="0"/>
              <a:t>Filtering </a:t>
            </a:r>
            <a:r>
              <a:rPr lang="en-AU" sz="1800" dirty="0"/>
              <a:t>such as </a:t>
            </a:r>
            <a:r>
              <a:rPr lang="en-AU" sz="1800" b="1" dirty="0"/>
              <a:t>dropping images without faces</a:t>
            </a:r>
            <a:r>
              <a:rPr lang="en-AU" sz="1800" dirty="0"/>
              <a:t>, was not applied. </a:t>
            </a:r>
            <a:endParaRPr lang="en-AU" sz="1800" dirty="0" smtClean="0"/>
          </a:p>
          <a:p>
            <a:pPr algn="just"/>
            <a:r>
              <a:rPr lang="en-AU" sz="1800" dirty="0" smtClean="0"/>
              <a:t>This </a:t>
            </a:r>
            <a:r>
              <a:rPr lang="en-AU" sz="1800" dirty="0"/>
              <a:t>decision was likely made to ensure the model is exposed to a diverse range of scenarios, including those without any detectable faces. </a:t>
            </a:r>
            <a:r>
              <a:rPr lang="en-AU" sz="1800" dirty="0" smtClean="0"/>
              <a:t>This </a:t>
            </a:r>
            <a:r>
              <a:rPr lang="en-AU" sz="1800" dirty="0"/>
              <a:t>helps train a more generalizable model that can handle various generalizability of the model by exposing it to a wide range of variations that are expected in real-world scenarios. </a:t>
            </a:r>
            <a:endParaRPr lang="en-AU" sz="1800" dirty="0" smtClean="0"/>
          </a:p>
          <a:p>
            <a:pPr algn="just"/>
            <a:r>
              <a:rPr lang="en-AU" sz="1800" dirty="0" smtClean="0"/>
              <a:t>By </a:t>
            </a:r>
            <a:r>
              <a:rPr lang="en-AU" sz="1800" dirty="0"/>
              <a:t>augmenting the dataset with diverse transformations, the model becomes better equipped to handle </a:t>
            </a:r>
            <a:r>
              <a:rPr lang="en-AU" sz="1800" b="1" dirty="0"/>
              <a:t>different object positions, scales, lighting conditions, and image qualities </a:t>
            </a:r>
            <a:r>
              <a:rPr lang="en-AU" sz="1800" dirty="0"/>
              <a:t>during </a:t>
            </a:r>
            <a:r>
              <a:rPr lang="en-AU" sz="1800" dirty="0" smtClean="0"/>
              <a:t>inference.</a:t>
            </a:r>
          </a:p>
        </p:txBody>
      </p:sp>
      <p:sp>
        <p:nvSpPr>
          <p:cNvPr id="4" name="Slide Number Placeholder 3"/>
          <p:cNvSpPr>
            <a:spLocks noGrp="1"/>
          </p:cNvSpPr>
          <p:nvPr>
            <p:ph type="sldNum" sz="quarter" idx="12"/>
          </p:nvPr>
        </p:nvSpPr>
        <p:spPr/>
        <p:txBody>
          <a:bodyPr/>
          <a:lstStyle/>
          <a:p>
            <a:fld id="{373BD2FD-E8A1-436B-A908-3D551623D0A9}" type="slidenum">
              <a:rPr lang="en-AU" smtClean="0"/>
              <a:t>11</a:t>
            </a:fld>
            <a:endParaRPr lang="en-AU"/>
          </a:p>
        </p:txBody>
      </p:sp>
      <p:sp>
        <p:nvSpPr>
          <p:cNvPr id="5" name="Title 1"/>
          <p:cNvSpPr>
            <a:spLocks noGrp="1"/>
          </p:cNvSpPr>
          <p:nvPr>
            <p:ph type="title"/>
          </p:nvPr>
        </p:nvSpPr>
        <p:spPr>
          <a:xfrm>
            <a:off x="212556" y="240570"/>
            <a:ext cx="4350391" cy="741780"/>
          </a:xfrm>
          <a:solidFill>
            <a:schemeClr val="accent5">
              <a:lumMod val="50000"/>
            </a:schemeClr>
          </a:solidFill>
        </p:spPr>
        <p:txBody>
          <a:bodyPr>
            <a:normAutofit fontScale="90000"/>
          </a:bodyPr>
          <a:lstStyle/>
          <a:p>
            <a:r>
              <a:rPr lang="en-AU" dirty="0" smtClean="0">
                <a:solidFill>
                  <a:schemeClr val="bg1"/>
                </a:solidFill>
              </a:rPr>
              <a:t>Data Pre-processing</a:t>
            </a:r>
          </a:p>
        </p:txBody>
      </p:sp>
    </p:spTree>
    <p:extLst>
      <p:ext uri="{BB962C8B-B14F-4D97-AF65-F5344CB8AC3E}">
        <p14:creationId xmlns:p14="http://schemas.microsoft.com/office/powerpoint/2010/main" val="17482142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2556" y="1260910"/>
            <a:ext cx="11838273" cy="3262964"/>
          </a:xfrm>
          <a:solidFill>
            <a:schemeClr val="accent4">
              <a:lumMod val="20000"/>
              <a:lumOff val="80000"/>
            </a:schemeClr>
          </a:solidFill>
        </p:spPr>
        <p:txBody>
          <a:bodyPr>
            <a:noAutofit/>
          </a:bodyPr>
          <a:lstStyle/>
          <a:p>
            <a:pPr algn="just"/>
            <a:r>
              <a:rPr lang="en-US" sz="1800" dirty="0" smtClean="0"/>
              <a:t>A handful of AI CV models that </a:t>
            </a:r>
            <a:r>
              <a:rPr lang="en-US" sz="1800" dirty="0" err="1" smtClean="0"/>
              <a:t>iPRO</a:t>
            </a:r>
            <a:r>
              <a:rPr lang="en-US" sz="1800" dirty="0" smtClean="0"/>
              <a:t>/</a:t>
            </a:r>
            <a:r>
              <a:rPr lang="en-US" sz="1800" dirty="0" err="1" smtClean="0"/>
              <a:t>Ambarella</a:t>
            </a:r>
            <a:r>
              <a:rPr lang="en-US" sz="1800" dirty="0" smtClean="0"/>
              <a:t> CV Tool can convert were identified for determining the most appropriate model for the application. </a:t>
            </a:r>
          </a:p>
          <a:p>
            <a:pPr algn="just"/>
            <a:r>
              <a:rPr lang="en-US" sz="1800" dirty="0" smtClean="0"/>
              <a:t>Among them, YOLO v5 and SSD </a:t>
            </a:r>
            <a:r>
              <a:rPr lang="en-US" sz="1800" dirty="0" err="1" smtClean="0"/>
              <a:t>MobileNet</a:t>
            </a:r>
            <a:r>
              <a:rPr lang="en-US" sz="1800" dirty="0" smtClean="0"/>
              <a:t> V2 were identified as </a:t>
            </a:r>
            <a:r>
              <a:rPr lang="en-US" sz="1800" dirty="0"/>
              <a:t>optimal for evaluation due to their </a:t>
            </a:r>
            <a:r>
              <a:rPr lang="en-US" sz="1800" dirty="0" smtClean="0"/>
              <a:t>high accuracy and speed that allow obtaining detection in real-time speed using </a:t>
            </a:r>
            <a:r>
              <a:rPr lang="en-US" sz="1800" dirty="0" err="1" smtClean="0"/>
              <a:t>iPRO</a:t>
            </a:r>
            <a:r>
              <a:rPr lang="en-US" sz="1800" dirty="0" smtClean="0"/>
              <a:t> cameras. </a:t>
            </a:r>
          </a:p>
          <a:p>
            <a:pPr algn="just"/>
            <a:r>
              <a:rPr lang="en-US" sz="1800" dirty="0"/>
              <a:t>Several on-camera speed tests were performed on multiple cameras, and the runtime speed statistics were evaluated for YOLO v5 and SSD </a:t>
            </a:r>
            <a:r>
              <a:rPr lang="en-US" sz="1800" dirty="0" err="1"/>
              <a:t>MobileNet</a:t>
            </a:r>
            <a:r>
              <a:rPr lang="en-US" sz="1800" dirty="0"/>
              <a:t> V2. </a:t>
            </a:r>
            <a:endParaRPr lang="en-US" sz="1800" dirty="0" smtClean="0"/>
          </a:p>
          <a:p>
            <a:pPr algn="just"/>
            <a:r>
              <a:rPr lang="en-US" sz="1800" dirty="0" smtClean="0"/>
              <a:t>Among these </a:t>
            </a:r>
            <a:r>
              <a:rPr lang="en-US" sz="1800" dirty="0"/>
              <a:t>models, SSD </a:t>
            </a:r>
            <a:r>
              <a:rPr lang="en-US" sz="1800" dirty="0" err="1"/>
              <a:t>MobileNet</a:t>
            </a:r>
            <a:r>
              <a:rPr lang="en-US" sz="1800" dirty="0"/>
              <a:t> V2 was identified as having the best performance on the available hardware, and therefore, SSD </a:t>
            </a:r>
            <a:r>
              <a:rPr lang="en-US" sz="1800" dirty="0" err="1"/>
              <a:t>MobileNet</a:t>
            </a:r>
            <a:r>
              <a:rPr lang="en-US" sz="1800" dirty="0"/>
              <a:t> V2 was used for the backbone of the system. </a:t>
            </a:r>
            <a:endParaRPr lang="en-US" sz="1800" dirty="0" smtClean="0"/>
          </a:p>
          <a:p>
            <a:pPr algn="just"/>
            <a:r>
              <a:rPr lang="en-US" sz="1800" dirty="0" smtClean="0"/>
              <a:t>MobileNetV2 </a:t>
            </a:r>
            <a:r>
              <a:rPr lang="en-US" sz="1800" dirty="0"/>
              <a:t>is specifically designed to be lightweight and efficient, making it well-suited for deployment on resource-constrained devices like mobile phones, edge devices, and </a:t>
            </a:r>
            <a:r>
              <a:rPr lang="en-US" sz="1800" dirty="0" err="1"/>
              <a:t>IoT</a:t>
            </a:r>
            <a:r>
              <a:rPr lang="en-US" sz="1800" dirty="0"/>
              <a:t> devices. </a:t>
            </a:r>
            <a:endParaRPr lang="en-US" sz="1800" dirty="0" smtClean="0"/>
          </a:p>
        </p:txBody>
      </p:sp>
      <p:sp>
        <p:nvSpPr>
          <p:cNvPr id="4" name="Slide Number Placeholder 3"/>
          <p:cNvSpPr>
            <a:spLocks noGrp="1"/>
          </p:cNvSpPr>
          <p:nvPr>
            <p:ph type="sldNum" sz="quarter" idx="12"/>
          </p:nvPr>
        </p:nvSpPr>
        <p:spPr/>
        <p:txBody>
          <a:bodyPr/>
          <a:lstStyle/>
          <a:p>
            <a:fld id="{373BD2FD-E8A1-436B-A908-3D551623D0A9}" type="slidenum">
              <a:rPr lang="en-AU" smtClean="0"/>
              <a:t>12</a:t>
            </a:fld>
            <a:endParaRPr lang="en-AU"/>
          </a:p>
        </p:txBody>
      </p:sp>
      <p:sp>
        <p:nvSpPr>
          <p:cNvPr id="5" name="Title 1"/>
          <p:cNvSpPr>
            <a:spLocks noGrp="1"/>
          </p:cNvSpPr>
          <p:nvPr>
            <p:ph type="title"/>
          </p:nvPr>
        </p:nvSpPr>
        <p:spPr>
          <a:xfrm>
            <a:off x="212556" y="240570"/>
            <a:ext cx="2168505" cy="741780"/>
          </a:xfrm>
          <a:solidFill>
            <a:schemeClr val="accent5">
              <a:lumMod val="50000"/>
            </a:schemeClr>
          </a:solidFill>
        </p:spPr>
        <p:txBody>
          <a:bodyPr>
            <a:normAutofit/>
          </a:bodyPr>
          <a:lstStyle/>
          <a:p>
            <a:r>
              <a:rPr lang="en-AU" dirty="0" smtClean="0">
                <a:solidFill>
                  <a:schemeClr val="bg1"/>
                </a:solidFill>
              </a:rPr>
              <a:t>Training</a:t>
            </a:r>
          </a:p>
        </p:txBody>
      </p:sp>
      <p:graphicFrame>
        <p:nvGraphicFramePr>
          <p:cNvPr id="6" name="Table 5"/>
          <p:cNvGraphicFramePr>
            <a:graphicFrameLocks noGrp="1"/>
          </p:cNvGraphicFramePr>
          <p:nvPr>
            <p:extLst>
              <p:ext uri="{D42A27DB-BD31-4B8C-83A1-F6EECF244321}">
                <p14:modId xmlns:p14="http://schemas.microsoft.com/office/powerpoint/2010/main" val="1526396586"/>
              </p:ext>
            </p:extLst>
          </p:nvPr>
        </p:nvGraphicFramePr>
        <p:xfrm>
          <a:off x="2887581" y="4998891"/>
          <a:ext cx="5861786" cy="1516380"/>
        </p:xfrm>
        <a:graphic>
          <a:graphicData uri="http://schemas.openxmlformats.org/drawingml/2006/table">
            <a:tbl>
              <a:tblPr>
                <a:tableStyleId>{BDBED569-4797-4DF1-A0F4-6AAB3CD982D8}</a:tableStyleId>
              </a:tblPr>
              <a:tblGrid>
                <a:gridCol w="1713295"/>
                <a:gridCol w="1068405"/>
                <a:gridCol w="1366787"/>
                <a:gridCol w="1713299"/>
              </a:tblGrid>
              <a:tr h="342900">
                <a:tc rowSpan="2">
                  <a:txBody>
                    <a:bodyPr/>
                    <a:lstStyle/>
                    <a:p>
                      <a:pPr algn="ctr" fontAlgn="ctr">
                        <a:lnSpc>
                          <a:spcPct val="150000"/>
                        </a:lnSpc>
                      </a:pPr>
                      <a:r>
                        <a:rPr lang="en-US" sz="1600" u="none" strike="noStrike" dirty="0">
                          <a:effectLst/>
                        </a:rPr>
                        <a:t>Model Name</a:t>
                      </a:r>
                      <a:endParaRPr lang="en-AU" sz="1600" b="1" i="0" u="none" strike="noStrike" dirty="0">
                        <a:solidFill>
                          <a:srgbClr val="000000"/>
                        </a:solidFill>
                        <a:effectLst/>
                        <a:latin typeface="Calibri" panose="020F0502020204030204" pitchFamily="34" charset="0"/>
                      </a:endParaRPr>
                    </a:p>
                  </a:txBody>
                  <a:tcPr marL="6350" marR="6350" marT="6350" marB="0" anchor="ctr">
                    <a:solidFill>
                      <a:schemeClr val="accent5">
                        <a:lumMod val="20000"/>
                        <a:lumOff val="80000"/>
                      </a:schemeClr>
                    </a:solidFill>
                  </a:tcPr>
                </a:tc>
                <a:tc gridSpan="2">
                  <a:txBody>
                    <a:bodyPr/>
                    <a:lstStyle/>
                    <a:p>
                      <a:pPr algn="ctr" fontAlgn="ctr">
                        <a:lnSpc>
                          <a:spcPct val="150000"/>
                        </a:lnSpc>
                      </a:pPr>
                      <a:r>
                        <a:rPr lang="en-US" sz="1600" u="none" strike="noStrike" dirty="0">
                          <a:effectLst/>
                        </a:rPr>
                        <a:t>Average Runtime Speed (s)</a:t>
                      </a:r>
                      <a:endParaRPr lang="en-AU" sz="1600" b="1" i="0" u="none" strike="noStrike" dirty="0">
                        <a:solidFill>
                          <a:srgbClr val="000000"/>
                        </a:solidFill>
                        <a:effectLst/>
                        <a:latin typeface="Calibri" panose="020F0502020204030204" pitchFamily="34" charset="0"/>
                      </a:endParaRPr>
                    </a:p>
                  </a:txBody>
                  <a:tcPr marL="6350" marR="6350" marT="6350" marB="0" anchor="ctr">
                    <a:solidFill>
                      <a:schemeClr val="accent5">
                        <a:lumMod val="20000"/>
                        <a:lumOff val="80000"/>
                      </a:schemeClr>
                    </a:solidFill>
                  </a:tcPr>
                </a:tc>
                <a:tc hMerge="1">
                  <a:txBody>
                    <a:bodyPr/>
                    <a:lstStyle/>
                    <a:p>
                      <a:endParaRPr lang="en-AU"/>
                    </a:p>
                  </a:txBody>
                  <a:tcPr/>
                </a:tc>
                <a:tc rowSpan="2">
                  <a:txBody>
                    <a:bodyPr/>
                    <a:lstStyle/>
                    <a:p>
                      <a:pPr algn="ctr" fontAlgn="ctr">
                        <a:lnSpc>
                          <a:spcPct val="150000"/>
                        </a:lnSpc>
                      </a:pPr>
                      <a:r>
                        <a:rPr lang="en-US" sz="1600" u="none" strike="noStrike" dirty="0">
                          <a:effectLst/>
                        </a:rPr>
                        <a:t>Final Average Runtime Speed (s)</a:t>
                      </a:r>
                      <a:endParaRPr lang="en-AU" sz="1600" b="1" i="0" u="none" strike="noStrike" dirty="0">
                        <a:solidFill>
                          <a:srgbClr val="000000"/>
                        </a:solidFill>
                        <a:effectLst/>
                        <a:latin typeface="Calibri" panose="020F0502020204030204" pitchFamily="34" charset="0"/>
                      </a:endParaRPr>
                    </a:p>
                  </a:txBody>
                  <a:tcPr marL="6350" marR="6350" marT="6350" marB="0" anchor="ctr">
                    <a:solidFill>
                      <a:schemeClr val="accent5">
                        <a:lumMod val="20000"/>
                        <a:lumOff val="80000"/>
                      </a:schemeClr>
                    </a:solidFill>
                  </a:tcPr>
                </a:tc>
              </a:tr>
              <a:tr h="184150">
                <a:tc vMerge="1">
                  <a:txBody>
                    <a:bodyPr/>
                    <a:lstStyle/>
                    <a:p>
                      <a:endParaRPr lang="en-AU"/>
                    </a:p>
                  </a:txBody>
                  <a:tcPr/>
                </a:tc>
                <a:tc>
                  <a:txBody>
                    <a:bodyPr/>
                    <a:lstStyle/>
                    <a:p>
                      <a:pPr algn="ctr" fontAlgn="ctr">
                        <a:lnSpc>
                          <a:spcPct val="150000"/>
                        </a:lnSpc>
                      </a:pPr>
                      <a:r>
                        <a:rPr lang="en-US" sz="1600" u="none" strike="noStrike" dirty="0">
                          <a:effectLst/>
                        </a:rPr>
                        <a:t>Camera 1</a:t>
                      </a:r>
                      <a:endParaRPr lang="en-AU" sz="1600" b="1" i="0" u="none" strike="noStrike" dirty="0">
                        <a:solidFill>
                          <a:srgbClr val="000000"/>
                        </a:solidFill>
                        <a:effectLst/>
                        <a:latin typeface="Calibri" panose="020F0502020204030204" pitchFamily="34" charset="0"/>
                      </a:endParaRPr>
                    </a:p>
                  </a:txBody>
                  <a:tcPr marL="6350" marR="6350" marT="6350" marB="0" anchor="ctr">
                    <a:solidFill>
                      <a:schemeClr val="accent5">
                        <a:lumMod val="20000"/>
                        <a:lumOff val="80000"/>
                      </a:schemeClr>
                    </a:solidFill>
                  </a:tcPr>
                </a:tc>
                <a:tc>
                  <a:txBody>
                    <a:bodyPr/>
                    <a:lstStyle/>
                    <a:p>
                      <a:pPr algn="ctr" fontAlgn="ctr">
                        <a:lnSpc>
                          <a:spcPct val="150000"/>
                        </a:lnSpc>
                      </a:pPr>
                      <a:r>
                        <a:rPr lang="en-US" sz="1600" u="none" strike="noStrike" dirty="0">
                          <a:effectLst/>
                        </a:rPr>
                        <a:t>Camera 2</a:t>
                      </a:r>
                      <a:endParaRPr lang="en-AU" sz="1600" b="1" i="0" u="none" strike="noStrike" dirty="0">
                        <a:solidFill>
                          <a:srgbClr val="000000"/>
                        </a:solidFill>
                        <a:effectLst/>
                        <a:latin typeface="Calibri" panose="020F0502020204030204" pitchFamily="34" charset="0"/>
                      </a:endParaRPr>
                    </a:p>
                  </a:txBody>
                  <a:tcPr marL="6350" marR="6350" marT="6350" marB="0" anchor="ctr">
                    <a:solidFill>
                      <a:schemeClr val="accent5">
                        <a:lumMod val="20000"/>
                        <a:lumOff val="80000"/>
                      </a:schemeClr>
                    </a:solidFill>
                  </a:tcPr>
                </a:tc>
                <a:tc vMerge="1">
                  <a:txBody>
                    <a:bodyPr/>
                    <a:lstStyle/>
                    <a:p>
                      <a:endParaRPr lang="en-AU"/>
                    </a:p>
                  </a:txBody>
                  <a:tcPr/>
                </a:tc>
              </a:tr>
              <a:tr h="266700">
                <a:tc>
                  <a:txBody>
                    <a:bodyPr/>
                    <a:lstStyle/>
                    <a:p>
                      <a:pPr algn="l" fontAlgn="ctr">
                        <a:lnSpc>
                          <a:spcPct val="150000"/>
                        </a:lnSpc>
                      </a:pPr>
                      <a:r>
                        <a:rPr lang="en-US" sz="1600" u="none" strike="noStrike">
                          <a:effectLst/>
                        </a:rPr>
                        <a:t>YOLO v5</a:t>
                      </a:r>
                      <a:endParaRPr lang="en-AU" sz="16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2.5</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smtClean="0">
                          <a:effectLst/>
                        </a:rPr>
                        <a:t>3.0</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2.75</a:t>
                      </a:r>
                      <a:endParaRPr lang="en-AU" sz="1600" b="0" i="0" u="none" strike="noStrike" dirty="0">
                        <a:solidFill>
                          <a:srgbClr val="000000"/>
                        </a:solidFill>
                        <a:effectLst/>
                        <a:latin typeface="Calibri" panose="020F0502020204030204" pitchFamily="34" charset="0"/>
                      </a:endParaRPr>
                    </a:p>
                  </a:txBody>
                  <a:tcPr marL="6350" marR="6350" marT="6350" marB="0" anchor="ctr"/>
                </a:tc>
              </a:tr>
              <a:tr h="400050">
                <a:tc>
                  <a:txBody>
                    <a:bodyPr/>
                    <a:lstStyle/>
                    <a:p>
                      <a:pPr algn="l" fontAlgn="ctr">
                        <a:lnSpc>
                          <a:spcPct val="150000"/>
                        </a:lnSpc>
                      </a:pPr>
                      <a:r>
                        <a:rPr lang="en-US" sz="1600" b="1" u="none" strike="noStrike" dirty="0">
                          <a:effectLst/>
                        </a:rPr>
                        <a:t>SSD </a:t>
                      </a:r>
                      <a:r>
                        <a:rPr lang="en-US" sz="1600" b="1" u="none" strike="noStrike" dirty="0" err="1">
                          <a:effectLst/>
                        </a:rPr>
                        <a:t>MobileNet</a:t>
                      </a:r>
                      <a:r>
                        <a:rPr lang="en-US" sz="1600" b="1" u="none" strike="noStrike" dirty="0">
                          <a:effectLst/>
                        </a:rPr>
                        <a:t> V2</a:t>
                      </a:r>
                      <a:endParaRPr lang="en-AU"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b="1" u="none" strike="noStrike">
                          <a:effectLst/>
                        </a:rPr>
                        <a:t>0.2</a:t>
                      </a:r>
                      <a:endParaRPr lang="en-AU" sz="1600" b="1"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b="1" u="none" strike="noStrike" dirty="0">
                          <a:effectLst/>
                        </a:rPr>
                        <a:t>0.2</a:t>
                      </a:r>
                      <a:endParaRPr lang="en-AU"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b="1" u="none" strike="noStrike" dirty="0" smtClean="0">
                          <a:effectLst/>
                        </a:rPr>
                        <a:t>0.20</a:t>
                      </a:r>
                      <a:endParaRPr lang="en-AU" sz="1600" b="1" i="0" u="none" strike="noStrike" dirty="0">
                        <a:solidFill>
                          <a:srgbClr val="000000"/>
                        </a:solidFill>
                        <a:effectLst/>
                        <a:latin typeface="Calibri" panose="020F0502020204030204" pitchFamily="34" charset="0"/>
                      </a:endParaRPr>
                    </a:p>
                  </a:txBody>
                  <a:tcPr marL="6350" marR="6350" marT="6350" marB="0" anchor="ctr"/>
                </a:tc>
              </a:tr>
            </a:tbl>
          </a:graphicData>
        </a:graphic>
      </p:graphicFrame>
      <p:sp>
        <p:nvSpPr>
          <p:cNvPr id="7" name="Rectangle 6"/>
          <p:cNvSpPr/>
          <p:nvPr/>
        </p:nvSpPr>
        <p:spPr>
          <a:xfrm>
            <a:off x="2683985" y="4596236"/>
            <a:ext cx="6336350" cy="338554"/>
          </a:xfrm>
          <a:prstGeom prst="rect">
            <a:avLst/>
          </a:prstGeom>
        </p:spPr>
        <p:txBody>
          <a:bodyPr wrap="none">
            <a:spAutoFit/>
          </a:bodyPr>
          <a:lstStyle/>
          <a:p>
            <a:pPr algn="ctr"/>
            <a:r>
              <a:rPr lang="en-AU" sz="1600" b="1" i="0" u="none" strike="noStrike" baseline="0" dirty="0" smtClean="0"/>
              <a:t>Table 3. </a:t>
            </a:r>
            <a:r>
              <a:rPr lang="en-US" sz="1600" b="0" i="0" u="none" strike="noStrike" baseline="0" dirty="0" smtClean="0"/>
              <a:t>Average Runtime Speed Statistics for Several On-time Speed Tests</a:t>
            </a:r>
            <a:endParaRPr lang="en-AU" sz="1600" dirty="0"/>
          </a:p>
        </p:txBody>
      </p:sp>
    </p:spTree>
    <p:extLst>
      <p:ext uri="{BB962C8B-B14F-4D97-AF65-F5344CB8AC3E}">
        <p14:creationId xmlns:p14="http://schemas.microsoft.com/office/powerpoint/2010/main" val="18034024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2556" y="1193534"/>
            <a:ext cx="11732395" cy="4100362"/>
          </a:xfrm>
          <a:solidFill>
            <a:schemeClr val="accent5">
              <a:lumMod val="20000"/>
              <a:lumOff val="80000"/>
            </a:schemeClr>
          </a:solidFill>
        </p:spPr>
        <p:txBody>
          <a:bodyPr>
            <a:noAutofit/>
          </a:bodyPr>
          <a:lstStyle/>
          <a:p>
            <a:pPr algn="just"/>
            <a:r>
              <a:rPr lang="en-US" sz="1800" dirty="0"/>
              <a:t>The AI model was implemented, trained, and tested using </a:t>
            </a:r>
            <a:r>
              <a:rPr lang="en-US" sz="1800" b="1" dirty="0" err="1"/>
              <a:t>TensorFlow</a:t>
            </a:r>
            <a:r>
              <a:rPr lang="en-US" sz="1800" b="1" dirty="0"/>
              <a:t> 1.15.5 </a:t>
            </a:r>
            <a:r>
              <a:rPr lang="en-US" sz="1800" dirty="0"/>
              <a:t>and </a:t>
            </a:r>
            <a:r>
              <a:rPr lang="en-US" sz="1800" b="1" dirty="0"/>
              <a:t>CUDA 10.0</a:t>
            </a:r>
            <a:r>
              <a:rPr lang="en-US" sz="1800" dirty="0"/>
              <a:t>. </a:t>
            </a:r>
            <a:r>
              <a:rPr lang="en-US" sz="1800" dirty="0" err="1" smtClean="0"/>
              <a:t>TensorFlow</a:t>
            </a:r>
            <a:r>
              <a:rPr lang="en-US" sz="1800" dirty="0" smtClean="0"/>
              <a:t> </a:t>
            </a:r>
            <a:r>
              <a:rPr lang="en-US" sz="1800" dirty="0"/>
              <a:t>Object Detection API was used to train the models. </a:t>
            </a:r>
            <a:endParaRPr lang="en-US" sz="1800" dirty="0" smtClean="0"/>
          </a:p>
          <a:p>
            <a:pPr algn="just"/>
            <a:endParaRPr lang="en-US" sz="1800" dirty="0"/>
          </a:p>
          <a:p>
            <a:pPr algn="just"/>
            <a:r>
              <a:rPr lang="en-AU" sz="1800" dirty="0" smtClean="0"/>
              <a:t>During </a:t>
            </a:r>
            <a:r>
              <a:rPr lang="en-AU" sz="1800" dirty="0"/>
              <a:t>training, the model performance was monitored periodically on the validation set by calculating </a:t>
            </a:r>
            <a:r>
              <a:rPr lang="en-AU" sz="1800" b="1" dirty="0"/>
              <a:t>COCO evaluation </a:t>
            </a:r>
            <a:r>
              <a:rPr lang="en-AU" sz="1800" b="1" dirty="0" smtClean="0"/>
              <a:t>metrics</a:t>
            </a:r>
            <a:r>
              <a:rPr lang="en-AU" sz="1800" dirty="0" smtClean="0"/>
              <a:t>.</a:t>
            </a:r>
          </a:p>
          <a:p>
            <a:pPr marL="0" indent="0" algn="just">
              <a:buNone/>
            </a:pPr>
            <a:endParaRPr lang="en-AU" sz="1800" dirty="0" smtClean="0"/>
          </a:p>
          <a:p>
            <a:pPr algn="just"/>
            <a:r>
              <a:rPr lang="en-US" sz="1800" dirty="0"/>
              <a:t>The overall performance of the model was evaluated using several metrics </a:t>
            </a:r>
            <a:r>
              <a:rPr lang="en-US" sz="1800" dirty="0" smtClean="0"/>
              <a:t>such </a:t>
            </a:r>
            <a:r>
              <a:rPr lang="en-US" sz="1800" dirty="0"/>
              <a:t>as </a:t>
            </a:r>
            <a:r>
              <a:rPr lang="en-US" sz="1800" b="1" dirty="0" smtClean="0"/>
              <a:t>Intersection </a:t>
            </a:r>
            <a:r>
              <a:rPr lang="en-US" sz="1800" b="1" dirty="0"/>
              <a:t>o</a:t>
            </a:r>
            <a:r>
              <a:rPr lang="en-US" sz="1800" b="1" dirty="0" smtClean="0"/>
              <a:t>ver Union (</a:t>
            </a:r>
            <a:r>
              <a:rPr lang="en-US" sz="1800" b="1" dirty="0" err="1" smtClean="0"/>
              <a:t>IoU</a:t>
            </a:r>
            <a:r>
              <a:rPr lang="en-US" sz="1800" b="1" dirty="0" smtClean="0"/>
              <a:t>)</a:t>
            </a:r>
            <a:r>
              <a:rPr lang="en-US" sz="1800" dirty="0" smtClean="0"/>
              <a:t>, </a:t>
            </a:r>
            <a:r>
              <a:rPr lang="en-US" sz="1800" b="1" dirty="0" smtClean="0"/>
              <a:t>Average Precision (AP)</a:t>
            </a:r>
            <a:r>
              <a:rPr lang="en-US" sz="1800" dirty="0" smtClean="0"/>
              <a:t>, </a:t>
            </a:r>
            <a:r>
              <a:rPr lang="en-US" sz="1800" b="1" dirty="0" smtClean="0"/>
              <a:t>Average Recall (AR) </a:t>
            </a:r>
            <a:r>
              <a:rPr lang="en-US" sz="1800" dirty="0"/>
              <a:t>values class-wise, </a:t>
            </a:r>
            <a:r>
              <a:rPr lang="en-US" sz="1800" b="1" dirty="0"/>
              <a:t>Mean Average Precision (</a:t>
            </a:r>
            <a:r>
              <a:rPr lang="en-US" sz="1800" b="1" dirty="0" err="1"/>
              <a:t>mAP</a:t>
            </a:r>
            <a:r>
              <a:rPr lang="en-US" sz="1800" b="1" dirty="0"/>
              <a:t>) </a:t>
            </a:r>
            <a:r>
              <a:rPr lang="en-US" sz="1800" dirty="0"/>
              <a:t>and </a:t>
            </a:r>
            <a:r>
              <a:rPr lang="en-US" sz="1800" b="1" dirty="0"/>
              <a:t>Mean Average Recall (</a:t>
            </a:r>
            <a:r>
              <a:rPr lang="en-US" sz="1800" b="1" dirty="0" err="1"/>
              <a:t>mAR</a:t>
            </a:r>
            <a:r>
              <a:rPr lang="en-US" sz="1800" b="1" dirty="0"/>
              <a:t>)</a:t>
            </a:r>
            <a:r>
              <a:rPr lang="en-US" sz="1800" dirty="0"/>
              <a:t>, the standard metrics for evaluating computer vision classifiers based on factors such as the imbalance of the dataset. </a:t>
            </a:r>
            <a:endParaRPr lang="en-AU" sz="1800" dirty="0"/>
          </a:p>
          <a:p>
            <a:pPr marL="0" indent="0" algn="just">
              <a:buNone/>
            </a:pPr>
            <a:endParaRPr lang="en-AU" sz="1800" dirty="0"/>
          </a:p>
          <a:p>
            <a:pPr algn="just"/>
            <a:r>
              <a:rPr lang="en-US" sz="1800" dirty="0"/>
              <a:t>The best model was selected by monitoring the COCO scores on the validation set, and training was stopped if additional training did not show any improvements in the metrics for 90 min. </a:t>
            </a:r>
          </a:p>
          <a:p>
            <a:pPr marL="0" indent="0" algn="just">
              <a:buNone/>
            </a:pPr>
            <a:endParaRPr lang="en-AU" sz="1800" dirty="0"/>
          </a:p>
          <a:p>
            <a:pPr marL="0" indent="0" algn="just">
              <a:buNone/>
            </a:pPr>
            <a:endParaRPr lang="en-US" sz="1800" dirty="0" smtClean="0"/>
          </a:p>
        </p:txBody>
      </p:sp>
      <p:sp>
        <p:nvSpPr>
          <p:cNvPr id="4" name="Slide Number Placeholder 3"/>
          <p:cNvSpPr>
            <a:spLocks noGrp="1"/>
          </p:cNvSpPr>
          <p:nvPr>
            <p:ph type="sldNum" sz="quarter" idx="12"/>
          </p:nvPr>
        </p:nvSpPr>
        <p:spPr/>
        <p:txBody>
          <a:bodyPr/>
          <a:lstStyle/>
          <a:p>
            <a:fld id="{373BD2FD-E8A1-436B-A908-3D551623D0A9}" type="slidenum">
              <a:rPr lang="en-AU" smtClean="0"/>
              <a:t>13</a:t>
            </a:fld>
            <a:endParaRPr lang="en-AU"/>
          </a:p>
        </p:txBody>
      </p:sp>
      <p:sp>
        <p:nvSpPr>
          <p:cNvPr id="5" name="Title 1"/>
          <p:cNvSpPr>
            <a:spLocks noGrp="1"/>
          </p:cNvSpPr>
          <p:nvPr>
            <p:ph type="title"/>
          </p:nvPr>
        </p:nvSpPr>
        <p:spPr>
          <a:xfrm>
            <a:off x="212556" y="240570"/>
            <a:ext cx="4794010" cy="741780"/>
          </a:xfrm>
          <a:solidFill>
            <a:schemeClr val="accent5">
              <a:lumMod val="50000"/>
            </a:schemeClr>
          </a:solidFill>
        </p:spPr>
        <p:txBody>
          <a:bodyPr>
            <a:normAutofit fontScale="90000"/>
          </a:bodyPr>
          <a:lstStyle/>
          <a:p>
            <a:r>
              <a:rPr lang="en-AU" dirty="0" smtClean="0">
                <a:solidFill>
                  <a:schemeClr val="bg1"/>
                </a:solidFill>
              </a:rPr>
              <a:t>Evaluation and Results</a:t>
            </a:r>
          </a:p>
        </p:txBody>
      </p:sp>
    </p:spTree>
    <p:extLst>
      <p:ext uri="{BB962C8B-B14F-4D97-AF65-F5344CB8AC3E}">
        <p14:creationId xmlns:p14="http://schemas.microsoft.com/office/powerpoint/2010/main" val="21095163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373BD2FD-E8A1-436B-A908-3D551623D0A9}" type="slidenum">
              <a:rPr lang="en-AU" smtClean="0"/>
              <a:t>14</a:t>
            </a:fld>
            <a:endParaRPr lang="en-AU"/>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673" y="2048388"/>
            <a:ext cx="5893200" cy="2669473"/>
          </a:xfrm>
          <a:prstGeom prst="rect">
            <a:avLst/>
          </a:prstGeom>
          <a:noFill/>
          <a:ln w="3175">
            <a:solidFill>
              <a:schemeClr val="bg2">
                <a:lumMod val="90000"/>
              </a:schemeClr>
            </a:solidFill>
          </a:ln>
        </p:spPr>
      </p:pic>
      <p:pic>
        <p:nvPicPr>
          <p:cNvPr id="7" name="Picture 6"/>
          <p:cNvPicPr/>
          <p:nvPr/>
        </p:nvPicPr>
        <p:blipFill>
          <a:blip r:embed="rId3"/>
          <a:stretch>
            <a:fillRect/>
          </a:stretch>
        </p:blipFill>
        <p:spPr>
          <a:xfrm>
            <a:off x="6163378" y="2048388"/>
            <a:ext cx="5892366" cy="2669473"/>
          </a:xfrm>
          <a:prstGeom prst="rect">
            <a:avLst/>
          </a:prstGeom>
          <a:ln w="3175">
            <a:solidFill>
              <a:schemeClr val="bg2">
                <a:lumMod val="90000"/>
              </a:schemeClr>
            </a:solidFill>
          </a:ln>
        </p:spPr>
      </p:pic>
      <p:sp>
        <p:nvSpPr>
          <p:cNvPr id="10" name="Rectangle 9"/>
          <p:cNvSpPr/>
          <p:nvPr/>
        </p:nvSpPr>
        <p:spPr>
          <a:xfrm>
            <a:off x="1876927" y="4806405"/>
            <a:ext cx="2752024" cy="378957"/>
          </a:xfrm>
          <a:prstGeom prst="rect">
            <a:avLst/>
          </a:prstGeom>
          <a:solidFill>
            <a:schemeClr val="accent5">
              <a:lumMod val="20000"/>
              <a:lumOff val="80000"/>
            </a:schemeClr>
          </a:solidFill>
        </p:spPr>
        <p:txBody>
          <a:bodyPr wrap="square">
            <a:spAutoFit/>
          </a:bodyPr>
          <a:lstStyle/>
          <a:p>
            <a:pPr algn="ctr"/>
            <a:r>
              <a:rPr lang="en-AU" b="1" i="0" u="none" strike="noStrike" baseline="0" dirty="0" smtClean="0"/>
              <a:t>Figure 4. </a:t>
            </a:r>
            <a:r>
              <a:rPr lang="en-US" b="0" i="0" u="none" strike="noStrike" baseline="0" dirty="0" smtClean="0"/>
              <a:t>Class distribution</a:t>
            </a:r>
          </a:p>
        </p:txBody>
      </p:sp>
      <p:sp>
        <p:nvSpPr>
          <p:cNvPr id="12" name="Rectangle 11"/>
          <p:cNvSpPr/>
          <p:nvPr/>
        </p:nvSpPr>
        <p:spPr>
          <a:xfrm>
            <a:off x="6805060" y="4796779"/>
            <a:ext cx="4609347" cy="369331"/>
          </a:xfrm>
          <a:prstGeom prst="rect">
            <a:avLst/>
          </a:prstGeom>
          <a:solidFill>
            <a:schemeClr val="accent5">
              <a:lumMod val="20000"/>
              <a:lumOff val="80000"/>
            </a:schemeClr>
          </a:solidFill>
        </p:spPr>
        <p:txBody>
          <a:bodyPr wrap="square">
            <a:spAutoFit/>
          </a:bodyPr>
          <a:lstStyle/>
          <a:p>
            <a:pPr algn="ctr"/>
            <a:r>
              <a:rPr lang="en-AU" b="1" i="0" u="none" strike="noStrike" baseline="0" dirty="0" smtClean="0"/>
              <a:t>Figure 5. </a:t>
            </a:r>
            <a:r>
              <a:rPr lang="en-US" b="0" i="0" u="none" strike="noStrike" baseline="0" dirty="0" smtClean="0"/>
              <a:t>Main AP and AR values for each class</a:t>
            </a:r>
          </a:p>
        </p:txBody>
      </p:sp>
      <p:sp>
        <p:nvSpPr>
          <p:cNvPr id="13" name="Title 1"/>
          <p:cNvSpPr>
            <a:spLocks noGrp="1"/>
          </p:cNvSpPr>
          <p:nvPr>
            <p:ph type="title"/>
          </p:nvPr>
        </p:nvSpPr>
        <p:spPr>
          <a:xfrm>
            <a:off x="212558" y="249623"/>
            <a:ext cx="9470458" cy="741780"/>
          </a:xfrm>
          <a:solidFill>
            <a:schemeClr val="accent5">
              <a:lumMod val="50000"/>
            </a:schemeClr>
          </a:solidFill>
        </p:spPr>
        <p:txBody>
          <a:bodyPr>
            <a:normAutofit/>
          </a:bodyPr>
          <a:lstStyle/>
          <a:p>
            <a:r>
              <a:rPr lang="en-AU" sz="4000" dirty="0" smtClean="0">
                <a:solidFill>
                  <a:schemeClr val="bg1"/>
                </a:solidFill>
              </a:rPr>
              <a:t>Class Distribution and Main AP and AR Values</a:t>
            </a:r>
            <a:endParaRPr lang="en-AU" sz="4000" dirty="0">
              <a:solidFill>
                <a:schemeClr val="bg1"/>
              </a:solidFill>
            </a:endParaRPr>
          </a:p>
        </p:txBody>
      </p:sp>
    </p:spTree>
    <p:extLst>
      <p:ext uri="{BB962C8B-B14F-4D97-AF65-F5344CB8AC3E}">
        <p14:creationId xmlns:p14="http://schemas.microsoft.com/office/powerpoint/2010/main" val="27255079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p:cNvSpPr>
            <a:spLocks noGrp="1"/>
          </p:cNvSpPr>
          <p:nvPr>
            <p:ph type="sldNum" sz="quarter" idx="12"/>
          </p:nvPr>
        </p:nvSpPr>
        <p:spPr/>
        <p:txBody>
          <a:bodyPr/>
          <a:lstStyle/>
          <a:p>
            <a:fld id="{373BD2FD-E8A1-436B-A908-3D551623D0A9}" type="slidenum">
              <a:rPr lang="en-AU" smtClean="0"/>
              <a:t>15</a:t>
            </a:fld>
            <a:endParaRPr lang="en-AU"/>
          </a:p>
        </p:txBody>
      </p:sp>
      <p:sp>
        <p:nvSpPr>
          <p:cNvPr id="14" name="Rectangle 13"/>
          <p:cNvSpPr/>
          <p:nvPr/>
        </p:nvSpPr>
        <p:spPr>
          <a:xfrm>
            <a:off x="1595557" y="5906612"/>
            <a:ext cx="7577371" cy="646331"/>
          </a:xfrm>
          <a:prstGeom prst="rect">
            <a:avLst/>
          </a:prstGeom>
          <a:solidFill>
            <a:schemeClr val="accent5">
              <a:lumMod val="20000"/>
              <a:lumOff val="80000"/>
            </a:schemeClr>
          </a:solidFill>
        </p:spPr>
        <p:txBody>
          <a:bodyPr wrap="square">
            <a:spAutoFit/>
          </a:bodyPr>
          <a:lstStyle/>
          <a:p>
            <a:pPr algn="ctr"/>
            <a:r>
              <a:rPr lang="en-AU" b="1" i="0" u="none" strike="noStrike" baseline="0" dirty="0" smtClean="0"/>
              <a:t>Figure 6. </a:t>
            </a:r>
            <a:r>
              <a:rPr lang="en-US" b="0" i="0" u="none" strike="noStrike" baseline="0" dirty="0" smtClean="0"/>
              <a:t>Sample prediction results of selected classes, corresponding GT images, and original images</a:t>
            </a:r>
          </a:p>
        </p:txBody>
      </p:sp>
      <p:sp>
        <p:nvSpPr>
          <p:cNvPr id="15" name="Title 1"/>
          <p:cNvSpPr txBox="1">
            <a:spLocks/>
          </p:cNvSpPr>
          <p:nvPr/>
        </p:nvSpPr>
        <p:spPr>
          <a:xfrm>
            <a:off x="212558" y="249623"/>
            <a:ext cx="9470458" cy="741780"/>
          </a:xfrm>
          <a:prstGeom prst="rect">
            <a:avLst/>
          </a:prstGeom>
          <a:solidFill>
            <a:schemeClr val="accent5">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chemeClr val="bg1"/>
                </a:solidFill>
              </a:rPr>
              <a:t>Sample Prediction </a:t>
            </a:r>
            <a:r>
              <a:rPr lang="en-US" sz="4000" dirty="0">
                <a:solidFill>
                  <a:schemeClr val="bg1"/>
                </a:solidFill>
              </a:rPr>
              <a:t>R</a:t>
            </a:r>
            <a:r>
              <a:rPr lang="en-US" sz="4000" dirty="0" smtClean="0">
                <a:solidFill>
                  <a:schemeClr val="bg1"/>
                </a:solidFill>
              </a:rPr>
              <a:t>esults of Selected </a:t>
            </a:r>
            <a:r>
              <a:rPr lang="en-US" sz="4000" dirty="0">
                <a:solidFill>
                  <a:schemeClr val="bg1"/>
                </a:solidFill>
              </a:rPr>
              <a:t>C</a:t>
            </a:r>
            <a:r>
              <a:rPr lang="en-US" sz="4000" dirty="0" smtClean="0">
                <a:solidFill>
                  <a:schemeClr val="bg1"/>
                </a:solidFill>
              </a:rPr>
              <a:t>lasses</a:t>
            </a:r>
          </a:p>
        </p:txBody>
      </p:sp>
      <p:grpSp>
        <p:nvGrpSpPr>
          <p:cNvPr id="18" name="Group 17"/>
          <p:cNvGrpSpPr/>
          <p:nvPr/>
        </p:nvGrpSpPr>
        <p:grpSpPr>
          <a:xfrm>
            <a:off x="1596772" y="1264345"/>
            <a:ext cx="7576156" cy="4414851"/>
            <a:chOff x="1596772" y="1264345"/>
            <a:chExt cx="7576156" cy="4414851"/>
          </a:xfrm>
        </p:grpSpPr>
        <p:pic>
          <p:nvPicPr>
            <p:cNvPr id="8" name="Picture 7"/>
            <p:cNvPicPr/>
            <p:nvPr/>
          </p:nvPicPr>
          <p:blipFill>
            <a:blip r:embed="rId2"/>
            <a:stretch>
              <a:fillRect/>
            </a:stretch>
          </p:blipFill>
          <p:spPr>
            <a:xfrm>
              <a:off x="1605182" y="1264345"/>
              <a:ext cx="3727215" cy="2160000"/>
            </a:xfrm>
            <a:prstGeom prst="rect">
              <a:avLst/>
            </a:prstGeom>
          </p:spPr>
        </p:pic>
        <p:pic>
          <p:nvPicPr>
            <p:cNvPr id="9" name="Picture 8" descr="A picture containing application&#10;&#10;Description automatically generated"/>
            <p:cNvPicPr/>
            <p:nvPr/>
          </p:nvPicPr>
          <p:blipFill>
            <a:blip r:embed="rId3"/>
            <a:stretch>
              <a:fillRect/>
            </a:stretch>
          </p:blipFill>
          <p:spPr>
            <a:xfrm>
              <a:off x="5446928" y="1283595"/>
              <a:ext cx="3726000" cy="2160000"/>
            </a:xfrm>
            <a:prstGeom prst="rect">
              <a:avLst/>
            </a:prstGeom>
          </p:spPr>
        </p:pic>
        <p:pic>
          <p:nvPicPr>
            <p:cNvPr id="16" name="Picture 15"/>
            <p:cNvPicPr/>
            <p:nvPr/>
          </p:nvPicPr>
          <p:blipFill>
            <a:blip r:embed="rId4"/>
            <a:stretch>
              <a:fillRect/>
            </a:stretch>
          </p:blipFill>
          <p:spPr>
            <a:xfrm>
              <a:off x="1596772" y="3519196"/>
              <a:ext cx="3726000" cy="2160000"/>
            </a:xfrm>
            <a:prstGeom prst="rect">
              <a:avLst/>
            </a:prstGeom>
          </p:spPr>
        </p:pic>
        <p:pic>
          <p:nvPicPr>
            <p:cNvPr id="17" name="Picture 16" descr="A picture containing background pattern&#10;&#10;Description automatically generated"/>
            <p:cNvPicPr/>
            <p:nvPr/>
          </p:nvPicPr>
          <p:blipFill>
            <a:blip r:embed="rId5"/>
            <a:stretch>
              <a:fillRect/>
            </a:stretch>
          </p:blipFill>
          <p:spPr>
            <a:xfrm>
              <a:off x="5446928" y="3509571"/>
              <a:ext cx="3726000" cy="2160000"/>
            </a:xfrm>
            <a:prstGeom prst="rect">
              <a:avLst/>
            </a:prstGeom>
          </p:spPr>
        </p:pic>
      </p:grpSp>
    </p:spTree>
    <p:extLst>
      <p:ext uri="{BB962C8B-B14F-4D97-AF65-F5344CB8AC3E}">
        <p14:creationId xmlns:p14="http://schemas.microsoft.com/office/powerpoint/2010/main" val="41549825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373BD2FD-E8A1-436B-A908-3D551623D0A9}" type="slidenum">
              <a:rPr lang="en-AU" smtClean="0"/>
              <a:t>16</a:t>
            </a:fld>
            <a:endParaRPr lang="en-AU"/>
          </a:p>
        </p:txBody>
      </p:sp>
      <p:grpSp>
        <p:nvGrpSpPr>
          <p:cNvPr id="10" name="Group 9"/>
          <p:cNvGrpSpPr/>
          <p:nvPr/>
        </p:nvGrpSpPr>
        <p:grpSpPr>
          <a:xfrm>
            <a:off x="3578359" y="1095542"/>
            <a:ext cx="4873222" cy="4895029"/>
            <a:chOff x="3626484" y="1095542"/>
            <a:chExt cx="4873222" cy="4895029"/>
          </a:xfrm>
        </p:grpSpPr>
        <p:pic>
          <p:nvPicPr>
            <p:cNvPr id="4" name="Picture 3"/>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3626485" y="1095542"/>
              <a:ext cx="4862997" cy="1620000"/>
            </a:xfrm>
            <a:prstGeom prst="rect">
              <a:avLst/>
            </a:prstGeom>
          </p:spPr>
        </p:pic>
        <p:pic>
          <p:nvPicPr>
            <p:cNvPr id="5" name="Picture 4"/>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3626484" y="2753530"/>
              <a:ext cx="4862997" cy="1620000"/>
            </a:xfrm>
            <a:prstGeom prst="rect">
              <a:avLst/>
            </a:prstGeom>
          </p:spPr>
        </p:pic>
        <p:pic>
          <p:nvPicPr>
            <p:cNvPr id="6" name="Picture 5"/>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Lst>
            </a:blip>
            <a:stretch>
              <a:fillRect/>
            </a:stretch>
          </p:blipFill>
          <p:spPr>
            <a:xfrm>
              <a:off x="3636106" y="4370571"/>
              <a:ext cx="4863600" cy="1620000"/>
            </a:xfrm>
            <a:prstGeom prst="rect">
              <a:avLst/>
            </a:prstGeom>
          </p:spPr>
        </p:pic>
      </p:grpSp>
      <p:sp>
        <p:nvSpPr>
          <p:cNvPr id="9" name="Rectangle 8"/>
          <p:cNvSpPr/>
          <p:nvPr/>
        </p:nvSpPr>
        <p:spPr>
          <a:xfrm>
            <a:off x="1280155" y="6046586"/>
            <a:ext cx="9548261" cy="646331"/>
          </a:xfrm>
          <a:prstGeom prst="rect">
            <a:avLst/>
          </a:prstGeom>
          <a:solidFill>
            <a:schemeClr val="accent5">
              <a:lumMod val="20000"/>
              <a:lumOff val="80000"/>
            </a:schemeClr>
          </a:solidFill>
        </p:spPr>
        <p:txBody>
          <a:bodyPr wrap="square">
            <a:spAutoFit/>
          </a:bodyPr>
          <a:lstStyle/>
          <a:p>
            <a:pPr algn="ctr"/>
            <a:r>
              <a:rPr lang="en-AU" b="1" i="0" u="none" strike="noStrike" baseline="0" dirty="0" smtClean="0"/>
              <a:t>Figure 7. </a:t>
            </a:r>
            <a:r>
              <a:rPr lang="en-US" b="0" i="0" u="none" strike="noStrike" baseline="0" dirty="0" smtClean="0"/>
              <a:t>Sample prediction results obtained by an </a:t>
            </a:r>
            <a:r>
              <a:rPr lang="en-US" b="0" i="0" u="none" strike="noStrike" baseline="0" dirty="0" err="1" smtClean="0"/>
              <a:t>iPRO</a:t>
            </a:r>
            <a:r>
              <a:rPr lang="en-US" b="0" i="0" u="none" strike="noStrike" baseline="0" dirty="0" smtClean="0"/>
              <a:t> camera on real-world images for hard hat</a:t>
            </a:r>
          </a:p>
          <a:p>
            <a:pPr algn="ctr"/>
            <a:r>
              <a:rPr lang="en-US" b="0" i="0" u="none" strike="noStrike" baseline="0" dirty="0" smtClean="0"/>
              <a:t>and vest class, vest-only class, and hard hat-only class with their prediction scores</a:t>
            </a:r>
          </a:p>
        </p:txBody>
      </p:sp>
      <p:sp>
        <p:nvSpPr>
          <p:cNvPr id="11" name="Title 1"/>
          <p:cNvSpPr txBox="1">
            <a:spLocks/>
          </p:cNvSpPr>
          <p:nvPr/>
        </p:nvSpPr>
        <p:spPr>
          <a:xfrm>
            <a:off x="212557" y="249623"/>
            <a:ext cx="10099339" cy="741780"/>
          </a:xfrm>
          <a:prstGeom prst="rect">
            <a:avLst/>
          </a:prstGeom>
          <a:solidFill>
            <a:schemeClr val="accent5">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000" dirty="0" smtClean="0">
                <a:solidFill>
                  <a:schemeClr val="bg1"/>
                </a:solidFill>
              </a:rPr>
              <a:t>Sample Prediction Results on Real-world Images</a:t>
            </a:r>
            <a:endParaRPr lang="en-AU" sz="4000" dirty="0">
              <a:solidFill>
                <a:schemeClr val="bg1"/>
              </a:solidFill>
            </a:endParaRPr>
          </a:p>
        </p:txBody>
      </p:sp>
    </p:spTree>
    <p:extLst>
      <p:ext uri="{BB962C8B-B14F-4D97-AF65-F5344CB8AC3E}">
        <p14:creationId xmlns:p14="http://schemas.microsoft.com/office/powerpoint/2010/main" val="38375851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73BD2FD-E8A1-436B-A908-3D551623D0A9}" type="slidenum">
              <a:rPr lang="en-AU" smtClean="0"/>
              <a:t>17</a:t>
            </a:fld>
            <a:endParaRPr lang="en-AU"/>
          </a:p>
        </p:txBody>
      </p:sp>
      <p:grpSp>
        <p:nvGrpSpPr>
          <p:cNvPr id="16" name="Group 15"/>
          <p:cNvGrpSpPr/>
          <p:nvPr/>
        </p:nvGrpSpPr>
        <p:grpSpPr>
          <a:xfrm>
            <a:off x="212557" y="1798599"/>
            <a:ext cx="11741186" cy="3356519"/>
            <a:chOff x="212557" y="1606093"/>
            <a:chExt cx="11741186" cy="3356519"/>
          </a:xfrm>
        </p:grpSpPr>
        <p:pic>
          <p:nvPicPr>
            <p:cNvPr id="7" name="Picture 6"/>
            <p:cNvPicPr/>
            <p:nvPr/>
          </p:nvPicPr>
          <p:blipFill>
            <a:blip r:embed="rId2"/>
            <a:stretch>
              <a:fillRect/>
            </a:stretch>
          </p:blipFill>
          <p:spPr>
            <a:xfrm>
              <a:off x="212557" y="1625345"/>
              <a:ext cx="5803231" cy="3337267"/>
            </a:xfrm>
            <a:prstGeom prst="rect">
              <a:avLst/>
            </a:prstGeom>
          </p:spPr>
        </p:pic>
        <p:pic>
          <p:nvPicPr>
            <p:cNvPr id="8" name="Picture 7"/>
            <p:cNvPicPr/>
            <p:nvPr/>
          </p:nvPicPr>
          <p:blipFill>
            <a:blip r:embed="rId3"/>
            <a:stretch>
              <a:fillRect/>
            </a:stretch>
          </p:blipFill>
          <p:spPr>
            <a:xfrm>
              <a:off x="6150543" y="1606093"/>
              <a:ext cx="5803200" cy="3337200"/>
            </a:xfrm>
            <a:prstGeom prst="rect">
              <a:avLst/>
            </a:prstGeom>
          </p:spPr>
        </p:pic>
      </p:grpSp>
      <p:sp>
        <p:nvSpPr>
          <p:cNvPr id="14" name="Rectangle 13"/>
          <p:cNvSpPr/>
          <p:nvPr/>
        </p:nvSpPr>
        <p:spPr>
          <a:xfrm>
            <a:off x="3563352" y="5309090"/>
            <a:ext cx="5174381" cy="371222"/>
          </a:xfrm>
          <a:prstGeom prst="rect">
            <a:avLst/>
          </a:prstGeom>
          <a:solidFill>
            <a:schemeClr val="accent5">
              <a:lumMod val="20000"/>
              <a:lumOff val="80000"/>
            </a:schemeClr>
          </a:solidFill>
        </p:spPr>
        <p:txBody>
          <a:bodyPr wrap="square">
            <a:spAutoFit/>
          </a:bodyPr>
          <a:lstStyle/>
          <a:p>
            <a:pPr algn="ctr"/>
            <a:r>
              <a:rPr lang="en-AU" b="1" i="0" u="none" strike="noStrike" baseline="0" dirty="0" smtClean="0"/>
              <a:t>Figure 8. </a:t>
            </a:r>
            <a:r>
              <a:rPr lang="en-US" b="0" i="0" u="none" strike="noStrike" baseline="0" dirty="0" smtClean="0"/>
              <a:t>Screenshots of the management platform</a:t>
            </a:r>
          </a:p>
        </p:txBody>
      </p:sp>
      <p:sp>
        <p:nvSpPr>
          <p:cNvPr id="15" name="Title 1"/>
          <p:cNvSpPr txBox="1">
            <a:spLocks/>
          </p:cNvSpPr>
          <p:nvPr/>
        </p:nvSpPr>
        <p:spPr>
          <a:xfrm>
            <a:off x="212558" y="249623"/>
            <a:ext cx="4831080" cy="741780"/>
          </a:xfrm>
          <a:prstGeom prst="rect">
            <a:avLst/>
          </a:prstGeom>
          <a:solidFill>
            <a:schemeClr val="accent5">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chemeClr val="bg1"/>
                </a:solidFill>
              </a:rPr>
              <a:t>Management Platform</a:t>
            </a:r>
          </a:p>
        </p:txBody>
      </p:sp>
    </p:spTree>
    <p:extLst>
      <p:ext uri="{BB962C8B-B14F-4D97-AF65-F5344CB8AC3E}">
        <p14:creationId xmlns:p14="http://schemas.microsoft.com/office/powerpoint/2010/main" val="37250343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3BD2FD-E8A1-436B-A908-3D551623D0A9}" type="slidenum">
              <a:rPr lang="en-AU" smtClean="0"/>
              <a:t>18</a:t>
            </a:fld>
            <a:endParaRPr lang="en-AU"/>
          </a:p>
        </p:txBody>
      </p:sp>
      <p:graphicFrame>
        <p:nvGraphicFramePr>
          <p:cNvPr id="5" name="Table 4"/>
          <p:cNvGraphicFramePr>
            <a:graphicFrameLocks noGrp="1"/>
          </p:cNvGraphicFramePr>
          <p:nvPr>
            <p:extLst>
              <p:ext uri="{D42A27DB-BD31-4B8C-83A1-F6EECF244321}">
                <p14:modId xmlns:p14="http://schemas.microsoft.com/office/powerpoint/2010/main" val="3386944399"/>
              </p:ext>
            </p:extLst>
          </p:nvPr>
        </p:nvGraphicFramePr>
        <p:xfrm>
          <a:off x="1607420" y="1646438"/>
          <a:ext cx="8758989" cy="4132888"/>
        </p:xfrm>
        <a:graphic>
          <a:graphicData uri="http://schemas.openxmlformats.org/drawingml/2006/table">
            <a:tbl>
              <a:tblPr>
                <a:tableStyleId>{BDBED569-4797-4DF1-A0F4-6AAB3CD982D8}</a:tableStyleId>
              </a:tblPr>
              <a:tblGrid>
                <a:gridCol w="3493970"/>
                <a:gridCol w="1501542"/>
                <a:gridCol w="850231"/>
                <a:gridCol w="824564"/>
                <a:gridCol w="808522"/>
                <a:gridCol w="1280160"/>
              </a:tblGrid>
              <a:tr h="751954">
                <a:tc>
                  <a:txBody>
                    <a:bodyPr/>
                    <a:lstStyle/>
                    <a:p>
                      <a:pPr algn="ctr" fontAlgn="ctr">
                        <a:lnSpc>
                          <a:spcPct val="150000"/>
                        </a:lnSpc>
                      </a:pPr>
                      <a:r>
                        <a:rPr lang="en-US" sz="1600" u="none" strike="noStrike" dirty="0">
                          <a:effectLst/>
                        </a:rPr>
                        <a:t>Model Name</a:t>
                      </a:r>
                      <a:endParaRPr lang="en-AU" sz="1600" b="1" i="0" u="none" strike="noStrike" dirty="0">
                        <a:solidFill>
                          <a:srgbClr val="000000"/>
                        </a:solidFill>
                        <a:effectLst/>
                        <a:latin typeface="Calibri" panose="020F0502020204030204" pitchFamily="34" charset="0"/>
                      </a:endParaRPr>
                    </a:p>
                  </a:txBody>
                  <a:tcPr marL="6350" marR="6350" marT="6350" marB="0" anchor="ctr">
                    <a:solidFill>
                      <a:schemeClr val="accent5">
                        <a:lumMod val="20000"/>
                        <a:lumOff val="80000"/>
                      </a:schemeClr>
                    </a:solidFill>
                  </a:tcPr>
                </a:tc>
                <a:tc>
                  <a:txBody>
                    <a:bodyPr/>
                    <a:lstStyle/>
                    <a:p>
                      <a:pPr algn="ctr" fontAlgn="ctr">
                        <a:lnSpc>
                          <a:spcPct val="150000"/>
                        </a:lnSpc>
                      </a:pPr>
                      <a:r>
                        <a:rPr lang="en-US" sz="1600" u="none" strike="noStrike" dirty="0">
                          <a:effectLst/>
                        </a:rPr>
                        <a:t>Speed on CPU (</a:t>
                      </a:r>
                      <a:r>
                        <a:rPr lang="en-US" sz="1600" u="none" strike="noStrike" dirty="0" err="1">
                          <a:effectLst/>
                        </a:rPr>
                        <a:t>ms</a:t>
                      </a:r>
                      <a:r>
                        <a:rPr lang="en-US" sz="1600" u="none" strike="noStrike" dirty="0">
                          <a:effectLst/>
                        </a:rPr>
                        <a:t>) for 37 FPS</a:t>
                      </a:r>
                      <a:endParaRPr lang="en-AU" sz="1600" b="1" i="0" u="none" strike="noStrike" dirty="0">
                        <a:solidFill>
                          <a:srgbClr val="000000"/>
                        </a:solidFill>
                        <a:effectLst/>
                        <a:latin typeface="Calibri" panose="020F0502020204030204" pitchFamily="34" charset="0"/>
                      </a:endParaRPr>
                    </a:p>
                  </a:txBody>
                  <a:tcPr marL="6350" marR="6350" marT="6350" marB="0" anchor="ctr">
                    <a:solidFill>
                      <a:schemeClr val="accent5">
                        <a:lumMod val="20000"/>
                        <a:lumOff val="80000"/>
                      </a:schemeClr>
                    </a:solidFill>
                  </a:tcPr>
                </a:tc>
                <a:tc>
                  <a:txBody>
                    <a:bodyPr/>
                    <a:lstStyle/>
                    <a:p>
                      <a:pPr algn="ctr" fontAlgn="ctr">
                        <a:lnSpc>
                          <a:spcPct val="150000"/>
                        </a:lnSpc>
                      </a:pPr>
                      <a:r>
                        <a:rPr lang="en-US" sz="1600" u="none" strike="noStrike" dirty="0" err="1">
                          <a:effectLst/>
                        </a:rPr>
                        <a:t>mAP</a:t>
                      </a:r>
                      <a:r>
                        <a:rPr lang="en-US" sz="1600" u="none" strike="noStrike" dirty="0">
                          <a:effectLst/>
                        </a:rPr>
                        <a:t> (%)</a:t>
                      </a:r>
                      <a:endParaRPr lang="en-AU" sz="1600" b="1" i="0" u="none" strike="noStrike" dirty="0">
                        <a:solidFill>
                          <a:srgbClr val="000000"/>
                        </a:solidFill>
                        <a:effectLst/>
                        <a:latin typeface="Calibri" panose="020F0502020204030204" pitchFamily="34" charset="0"/>
                      </a:endParaRPr>
                    </a:p>
                  </a:txBody>
                  <a:tcPr marL="6350" marR="6350" marT="6350" marB="0" anchor="ctr">
                    <a:solidFill>
                      <a:schemeClr val="accent5">
                        <a:lumMod val="20000"/>
                        <a:lumOff val="80000"/>
                      </a:schemeClr>
                    </a:solidFill>
                  </a:tcPr>
                </a:tc>
                <a:tc>
                  <a:txBody>
                    <a:bodyPr/>
                    <a:lstStyle/>
                    <a:p>
                      <a:pPr algn="ctr" fontAlgn="ctr">
                        <a:lnSpc>
                          <a:spcPct val="150000"/>
                        </a:lnSpc>
                      </a:pPr>
                      <a:r>
                        <a:rPr lang="en-US" sz="1600" u="none" strike="noStrike" dirty="0" err="1">
                          <a:effectLst/>
                        </a:rPr>
                        <a:t>mAR</a:t>
                      </a:r>
                      <a:r>
                        <a:rPr lang="en-US" sz="1600" u="none" strike="noStrike" dirty="0">
                          <a:effectLst/>
                        </a:rPr>
                        <a:t> (%)</a:t>
                      </a:r>
                      <a:endParaRPr lang="en-AU" sz="1600" b="1" i="0" u="none" strike="noStrike" dirty="0">
                        <a:solidFill>
                          <a:srgbClr val="000000"/>
                        </a:solidFill>
                        <a:effectLst/>
                        <a:latin typeface="Calibri" panose="020F0502020204030204" pitchFamily="34" charset="0"/>
                      </a:endParaRPr>
                    </a:p>
                  </a:txBody>
                  <a:tcPr marL="6350" marR="6350" marT="6350" marB="0" anchor="ctr">
                    <a:solidFill>
                      <a:schemeClr val="accent5">
                        <a:lumMod val="20000"/>
                        <a:lumOff val="80000"/>
                      </a:schemeClr>
                    </a:solidFill>
                  </a:tcPr>
                </a:tc>
                <a:tc>
                  <a:txBody>
                    <a:bodyPr/>
                    <a:lstStyle/>
                    <a:p>
                      <a:pPr algn="ctr" fontAlgn="ctr">
                        <a:lnSpc>
                          <a:spcPct val="150000"/>
                        </a:lnSpc>
                      </a:pPr>
                      <a:r>
                        <a:rPr lang="en-US" sz="1600" u="none" strike="noStrike" dirty="0">
                          <a:effectLst/>
                        </a:rPr>
                        <a:t>Classes</a:t>
                      </a:r>
                      <a:endParaRPr lang="en-AU" sz="1600" b="1" i="0" u="none" strike="noStrike" dirty="0">
                        <a:solidFill>
                          <a:srgbClr val="000000"/>
                        </a:solidFill>
                        <a:effectLst/>
                        <a:latin typeface="Calibri" panose="020F0502020204030204" pitchFamily="34" charset="0"/>
                      </a:endParaRPr>
                    </a:p>
                  </a:txBody>
                  <a:tcPr marL="6350" marR="6350" marT="6350" marB="0" anchor="ctr">
                    <a:solidFill>
                      <a:schemeClr val="accent5">
                        <a:lumMod val="20000"/>
                        <a:lumOff val="80000"/>
                      </a:schemeClr>
                    </a:solidFill>
                  </a:tcPr>
                </a:tc>
                <a:tc>
                  <a:txBody>
                    <a:bodyPr/>
                    <a:lstStyle/>
                    <a:p>
                      <a:pPr algn="ctr" fontAlgn="ctr">
                        <a:lnSpc>
                          <a:spcPct val="150000"/>
                        </a:lnSpc>
                      </a:pPr>
                      <a:r>
                        <a:rPr lang="en-US" sz="1600" u="none" strike="noStrike" dirty="0">
                          <a:effectLst/>
                        </a:rPr>
                        <a:t>Parameters</a:t>
                      </a:r>
                      <a:endParaRPr lang="en-AU" sz="1600" b="1" i="0" u="none" strike="noStrike" dirty="0">
                        <a:solidFill>
                          <a:srgbClr val="000000"/>
                        </a:solidFill>
                        <a:effectLst/>
                        <a:latin typeface="Calibri" panose="020F0502020204030204" pitchFamily="34" charset="0"/>
                      </a:endParaRPr>
                    </a:p>
                  </a:txBody>
                  <a:tcPr marL="6350" marR="6350" marT="6350" marB="0" anchor="ctr">
                    <a:solidFill>
                      <a:schemeClr val="accent5">
                        <a:lumMod val="20000"/>
                        <a:lumOff val="80000"/>
                      </a:schemeClr>
                    </a:solidFill>
                  </a:tcPr>
                </a:tc>
              </a:tr>
              <a:tr h="252818">
                <a:tc>
                  <a:txBody>
                    <a:bodyPr/>
                    <a:lstStyle/>
                    <a:p>
                      <a:pPr algn="l" fontAlgn="ctr">
                        <a:lnSpc>
                          <a:spcPct val="150000"/>
                        </a:lnSpc>
                      </a:pPr>
                      <a:r>
                        <a:rPr lang="en-US" sz="1600" u="none" strike="noStrike" dirty="0">
                          <a:effectLst/>
                        </a:rPr>
                        <a:t>YOLOv5</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28</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50.5</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44.1</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a:effectLst/>
                        </a:rPr>
                        <a:t>80</a:t>
                      </a:r>
                      <a:endParaRPr lang="en-AU" sz="16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a:effectLst/>
                        </a:rPr>
                        <a:t>7.30 million</a:t>
                      </a:r>
                      <a:endParaRPr lang="en-AU" sz="1600" b="0" i="0" u="none" strike="noStrike">
                        <a:solidFill>
                          <a:srgbClr val="000000"/>
                        </a:solidFill>
                        <a:effectLst/>
                        <a:latin typeface="Calibri" panose="020F0502020204030204" pitchFamily="34" charset="0"/>
                      </a:endParaRPr>
                    </a:p>
                  </a:txBody>
                  <a:tcPr marL="6350" marR="6350" marT="6350" marB="0" anchor="ctr"/>
                </a:tc>
              </a:tr>
              <a:tr h="502386">
                <a:tc>
                  <a:txBody>
                    <a:bodyPr/>
                    <a:lstStyle/>
                    <a:p>
                      <a:pPr algn="l" fontAlgn="ctr">
                        <a:lnSpc>
                          <a:spcPct val="150000"/>
                        </a:lnSpc>
                      </a:pPr>
                      <a:r>
                        <a:rPr lang="en-US" sz="1600" u="none" strike="noStrike" dirty="0">
                          <a:effectLst/>
                        </a:rPr>
                        <a:t>Faster R-CNN (ResNet-50)</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85</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36.8</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smtClean="0">
                          <a:effectLst/>
                        </a:rPr>
                        <a:t>34.0</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80</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41.50 million</a:t>
                      </a:r>
                      <a:endParaRPr lang="en-AU" sz="1600" b="0" i="0" u="none" strike="noStrike" dirty="0">
                        <a:solidFill>
                          <a:srgbClr val="000000"/>
                        </a:solidFill>
                        <a:effectLst/>
                        <a:latin typeface="Calibri" panose="020F0502020204030204" pitchFamily="34" charset="0"/>
                      </a:endParaRPr>
                    </a:p>
                  </a:txBody>
                  <a:tcPr marL="6350" marR="6350" marT="6350" marB="0" anchor="ctr"/>
                </a:tc>
              </a:tr>
              <a:tr h="377602">
                <a:tc>
                  <a:txBody>
                    <a:bodyPr/>
                    <a:lstStyle/>
                    <a:p>
                      <a:pPr algn="l" fontAlgn="ctr">
                        <a:lnSpc>
                          <a:spcPct val="150000"/>
                        </a:lnSpc>
                      </a:pPr>
                      <a:r>
                        <a:rPr lang="en-US" sz="1600" u="none" strike="noStrike">
                          <a:effectLst/>
                        </a:rPr>
                        <a:t>EfficientDet-D0</a:t>
                      </a:r>
                      <a:endParaRPr lang="en-AU" sz="16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50</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33.6</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32.5</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a:effectLst/>
                        </a:rPr>
                        <a:t>90</a:t>
                      </a:r>
                      <a:endParaRPr lang="en-AU" sz="16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3.90 million</a:t>
                      </a:r>
                      <a:endParaRPr lang="en-AU" sz="1600" b="0" i="0" u="none" strike="noStrike" dirty="0">
                        <a:solidFill>
                          <a:srgbClr val="000000"/>
                        </a:solidFill>
                        <a:effectLst/>
                        <a:latin typeface="Calibri" panose="020F0502020204030204" pitchFamily="34" charset="0"/>
                      </a:endParaRPr>
                    </a:p>
                  </a:txBody>
                  <a:tcPr marL="6350" marR="6350" marT="6350" marB="0" anchor="ctr"/>
                </a:tc>
              </a:tr>
              <a:tr h="252818">
                <a:tc>
                  <a:txBody>
                    <a:bodyPr/>
                    <a:lstStyle/>
                    <a:p>
                      <a:pPr algn="l" fontAlgn="ctr">
                        <a:lnSpc>
                          <a:spcPct val="150000"/>
                        </a:lnSpc>
                      </a:pPr>
                      <a:r>
                        <a:rPr lang="en-US" sz="1600" u="none" strike="noStrike">
                          <a:effectLst/>
                        </a:rPr>
                        <a:t>YOLOv3</a:t>
                      </a:r>
                      <a:endParaRPr lang="en-AU" sz="16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45</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smtClean="0">
                          <a:effectLst/>
                        </a:rPr>
                        <a:t>33.0</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31.4</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a:effectLst/>
                        </a:rPr>
                        <a:t>80</a:t>
                      </a:r>
                      <a:endParaRPr lang="en-AU" sz="16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62.00 million</a:t>
                      </a:r>
                      <a:endParaRPr lang="en-AU" sz="1600" b="0" i="0" u="none" strike="noStrike" dirty="0">
                        <a:solidFill>
                          <a:srgbClr val="000000"/>
                        </a:solidFill>
                        <a:effectLst/>
                        <a:latin typeface="Calibri" panose="020F0502020204030204" pitchFamily="34" charset="0"/>
                      </a:endParaRPr>
                    </a:p>
                  </a:txBody>
                  <a:tcPr marL="6350" marR="6350" marT="6350" marB="0" anchor="ctr"/>
                </a:tc>
              </a:tr>
              <a:tr h="502386">
                <a:tc>
                  <a:txBody>
                    <a:bodyPr/>
                    <a:lstStyle/>
                    <a:p>
                      <a:pPr algn="l" fontAlgn="ctr">
                        <a:lnSpc>
                          <a:spcPct val="150000"/>
                        </a:lnSpc>
                      </a:pPr>
                      <a:r>
                        <a:rPr lang="en-US" sz="1600" u="none" strike="noStrike">
                          <a:effectLst/>
                        </a:rPr>
                        <a:t>SSD ResNet-50 FPN</a:t>
                      </a:r>
                      <a:endParaRPr lang="en-AU" sz="16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a:effectLst/>
                        </a:rPr>
                        <a:t>80</a:t>
                      </a:r>
                      <a:endParaRPr lang="en-AU" sz="16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smtClean="0">
                          <a:effectLst/>
                        </a:rPr>
                        <a:t>39.0</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smtClean="0">
                          <a:effectLst/>
                        </a:rPr>
                        <a:t>35.0</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90</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44.00 million</a:t>
                      </a:r>
                      <a:endParaRPr lang="en-AU" sz="1600" b="0" i="0" u="none" strike="noStrike" dirty="0">
                        <a:solidFill>
                          <a:srgbClr val="000000"/>
                        </a:solidFill>
                        <a:effectLst/>
                        <a:latin typeface="Calibri" panose="020F0502020204030204" pitchFamily="34" charset="0"/>
                      </a:endParaRPr>
                    </a:p>
                  </a:txBody>
                  <a:tcPr marL="6350" marR="6350" marT="6350" marB="0" anchor="ctr"/>
                </a:tc>
              </a:tr>
              <a:tr h="751954">
                <a:tc>
                  <a:txBody>
                    <a:bodyPr/>
                    <a:lstStyle/>
                    <a:p>
                      <a:pPr algn="l" fontAlgn="ctr">
                        <a:lnSpc>
                          <a:spcPct val="150000"/>
                        </a:lnSpc>
                      </a:pPr>
                      <a:r>
                        <a:rPr lang="en-US" sz="1600" u="none" strike="noStrike">
                          <a:effectLst/>
                        </a:rPr>
                        <a:t>Baseline: SSD MobileNet V2 (COCO)**</a:t>
                      </a:r>
                      <a:endParaRPr lang="en-AU" sz="16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a:effectLst/>
                        </a:rPr>
                        <a:t>27</a:t>
                      </a:r>
                      <a:endParaRPr lang="en-AU" sz="16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smtClean="0">
                          <a:effectLst/>
                        </a:rPr>
                        <a:t>22.0</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smtClean="0">
                          <a:effectLst/>
                        </a:rPr>
                        <a:t>27.0</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90</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3.47 million</a:t>
                      </a:r>
                      <a:endParaRPr lang="en-AU" sz="1600" b="0" i="0" u="none" strike="noStrike" dirty="0">
                        <a:solidFill>
                          <a:srgbClr val="000000"/>
                        </a:solidFill>
                        <a:effectLst/>
                        <a:latin typeface="Calibri" panose="020F0502020204030204" pitchFamily="34" charset="0"/>
                      </a:endParaRPr>
                    </a:p>
                  </a:txBody>
                  <a:tcPr marL="6350" marR="6350" marT="6350" marB="0" anchor="ctr"/>
                </a:tc>
              </a:tr>
              <a:tr h="502386">
                <a:tc>
                  <a:txBody>
                    <a:bodyPr/>
                    <a:lstStyle/>
                    <a:p>
                      <a:pPr algn="l" fontAlgn="ctr">
                        <a:lnSpc>
                          <a:spcPct val="150000"/>
                        </a:lnSpc>
                      </a:pPr>
                      <a:r>
                        <a:rPr lang="en-US" sz="1600" u="none" strike="noStrike">
                          <a:effectLst/>
                        </a:rPr>
                        <a:t>Proposed method v1</a:t>
                      </a:r>
                      <a:endParaRPr lang="en-AU" sz="16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b="1" u="none" strike="noStrike" dirty="0">
                          <a:effectLst/>
                        </a:rPr>
                        <a:t>27</a:t>
                      </a:r>
                      <a:endParaRPr lang="en-AU"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b="1" u="none" strike="noStrike" dirty="0" smtClean="0">
                          <a:effectLst/>
                        </a:rPr>
                        <a:t>29.0</a:t>
                      </a:r>
                      <a:endParaRPr lang="en-AU"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b="1" u="none" strike="noStrike" dirty="0" smtClean="0">
                          <a:effectLst/>
                        </a:rPr>
                        <a:t>66.0</a:t>
                      </a:r>
                      <a:endParaRPr lang="en-AU"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b="1" u="none" strike="noStrike" dirty="0">
                          <a:effectLst/>
                        </a:rPr>
                        <a:t>10</a:t>
                      </a:r>
                      <a:endParaRPr lang="en-AU" sz="16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b="1" u="none" strike="noStrike" dirty="0">
                          <a:effectLst/>
                        </a:rPr>
                        <a:t>3.47 million</a:t>
                      </a:r>
                      <a:endParaRPr lang="en-AU" sz="1600" b="1" i="0" u="none" strike="noStrike" dirty="0">
                        <a:solidFill>
                          <a:srgbClr val="000000"/>
                        </a:solidFill>
                        <a:effectLst/>
                        <a:latin typeface="Calibri" panose="020F0502020204030204" pitchFamily="34" charset="0"/>
                      </a:endParaRPr>
                    </a:p>
                  </a:txBody>
                  <a:tcPr marL="6350" marR="6350" marT="6350" marB="0" anchor="ctr"/>
                </a:tc>
              </a:tr>
            </a:tbl>
          </a:graphicData>
        </a:graphic>
      </p:graphicFrame>
      <p:sp>
        <p:nvSpPr>
          <p:cNvPr id="6" name="Title 1"/>
          <p:cNvSpPr txBox="1">
            <a:spLocks/>
          </p:cNvSpPr>
          <p:nvPr/>
        </p:nvSpPr>
        <p:spPr>
          <a:xfrm>
            <a:off x="212559" y="230372"/>
            <a:ext cx="4619323" cy="741780"/>
          </a:xfrm>
          <a:prstGeom prst="rect">
            <a:avLst/>
          </a:prstGeom>
          <a:solidFill>
            <a:schemeClr val="accent5">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chemeClr val="bg1"/>
                </a:solidFill>
              </a:rPr>
              <a:t>Comparative Analysis</a:t>
            </a:r>
          </a:p>
        </p:txBody>
      </p:sp>
      <p:sp>
        <p:nvSpPr>
          <p:cNvPr id="7" name="Rectangle 6"/>
          <p:cNvSpPr/>
          <p:nvPr/>
        </p:nvSpPr>
        <p:spPr>
          <a:xfrm>
            <a:off x="1511167" y="5871456"/>
            <a:ext cx="8932241" cy="523220"/>
          </a:xfrm>
          <a:prstGeom prst="rect">
            <a:avLst/>
          </a:prstGeom>
        </p:spPr>
        <p:txBody>
          <a:bodyPr wrap="square">
            <a:spAutoFit/>
          </a:bodyPr>
          <a:lstStyle/>
          <a:p>
            <a:pPr marL="36830" indent="-18415" algn="ctr">
              <a:spcBef>
                <a:spcPts val="300"/>
              </a:spcBef>
              <a:spcAft>
                <a:spcPts val="150"/>
              </a:spcAft>
            </a:pPr>
            <a:r>
              <a:rPr lang="en-US" sz="1400" dirty="0" smtClean="0">
                <a:effectLst/>
                <a:ea typeface="SimSun" panose="02010600030101010101" pitchFamily="2" charset="-122"/>
              </a:rPr>
              <a:t>**</a:t>
            </a:r>
            <a:r>
              <a:rPr lang="en-US" sz="1400" dirty="0" err="1" smtClean="0">
                <a:effectLst/>
                <a:ea typeface="SimSun" panose="02010600030101010101" pitchFamily="2" charset="-122"/>
              </a:rPr>
              <a:t>TensorFlow</a:t>
            </a:r>
            <a:r>
              <a:rPr lang="en-US" sz="1400" dirty="0" smtClean="0">
                <a:effectLst/>
                <a:ea typeface="SimSun" panose="02010600030101010101" pitchFamily="2" charset="-122"/>
              </a:rPr>
              <a:t> Model Zoo reference metric is "</a:t>
            </a:r>
            <a:r>
              <a:rPr lang="en-US" sz="1400" dirty="0" err="1" smtClean="0">
                <a:effectLst/>
                <a:ea typeface="SimSun" panose="02010600030101010101" pitchFamily="2" charset="-122"/>
              </a:rPr>
              <a:t>DetectionBoxes_Precision</a:t>
            </a:r>
            <a:r>
              <a:rPr lang="en-US" sz="1400" dirty="0" smtClean="0">
                <a:effectLst/>
                <a:ea typeface="SimSun" panose="02010600030101010101" pitchFamily="2" charset="-122"/>
              </a:rPr>
              <a:t>/</a:t>
            </a:r>
            <a:r>
              <a:rPr lang="en-US" sz="1400" dirty="0" err="1" smtClean="0">
                <a:effectLst/>
                <a:ea typeface="SimSun" panose="02010600030101010101" pitchFamily="2" charset="-122"/>
              </a:rPr>
              <a:t>mAP</a:t>
            </a:r>
            <a:r>
              <a:rPr lang="en-US" sz="1400" dirty="0" smtClean="0">
                <a:effectLst/>
                <a:ea typeface="SimSun" panose="02010600030101010101" pitchFamily="2" charset="-122"/>
              </a:rPr>
              <a:t>" (aka AP @[ </a:t>
            </a:r>
            <a:r>
              <a:rPr lang="en-US" sz="1400" dirty="0" err="1" smtClean="0">
                <a:effectLst/>
                <a:ea typeface="SimSun" panose="02010600030101010101" pitchFamily="2" charset="-122"/>
              </a:rPr>
              <a:t>IoU</a:t>
            </a:r>
            <a:r>
              <a:rPr lang="en-US" sz="1400" dirty="0" smtClean="0">
                <a:effectLst/>
                <a:ea typeface="SimSun" panose="02010600030101010101" pitchFamily="2" charset="-122"/>
              </a:rPr>
              <a:t>=0.50:0.95 | area =   all | </a:t>
            </a:r>
            <a:r>
              <a:rPr lang="en-US" sz="1400" dirty="0" err="1" smtClean="0">
                <a:effectLst/>
                <a:ea typeface="SimSun" panose="02010600030101010101" pitchFamily="2" charset="-122"/>
              </a:rPr>
              <a:t>maxDets</a:t>
            </a:r>
            <a:r>
              <a:rPr lang="en-US" sz="1400" dirty="0" smtClean="0">
                <a:effectLst/>
                <a:ea typeface="SimSun" panose="02010600030101010101" pitchFamily="2" charset="-122"/>
              </a:rPr>
              <a:t>=100 ]”).</a:t>
            </a:r>
            <a:endParaRPr lang="en-AU" sz="1400" dirty="0">
              <a:effectLst/>
              <a:ea typeface="SimSun" panose="02010600030101010101" pitchFamily="2" charset="-122"/>
            </a:endParaRPr>
          </a:p>
        </p:txBody>
      </p:sp>
      <p:sp>
        <p:nvSpPr>
          <p:cNvPr id="8" name="Rectangle 7"/>
          <p:cNvSpPr/>
          <p:nvPr/>
        </p:nvSpPr>
        <p:spPr>
          <a:xfrm>
            <a:off x="4531491" y="1285142"/>
            <a:ext cx="2659766" cy="338554"/>
          </a:xfrm>
          <a:prstGeom prst="rect">
            <a:avLst/>
          </a:prstGeom>
        </p:spPr>
        <p:txBody>
          <a:bodyPr wrap="none">
            <a:spAutoFit/>
          </a:bodyPr>
          <a:lstStyle/>
          <a:p>
            <a:pPr algn="ctr"/>
            <a:r>
              <a:rPr lang="en-AU" sz="1600" b="1" i="0" u="none" strike="noStrike" baseline="0" dirty="0" smtClean="0"/>
              <a:t>Table 4. </a:t>
            </a:r>
            <a:r>
              <a:rPr lang="en-US" sz="1600" b="0" i="0" u="none" strike="noStrike" baseline="0" dirty="0" smtClean="0"/>
              <a:t>Comparative Analysis</a:t>
            </a:r>
            <a:endParaRPr lang="en-AU" sz="1600" dirty="0"/>
          </a:p>
        </p:txBody>
      </p:sp>
    </p:spTree>
    <p:extLst>
      <p:ext uri="{BB962C8B-B14F-4D97-AF65-F5344CB8AC3E}">
        <p14:creationId xmlns:p14="http://schemas.microsoft.com/office/powerpoint/2010/main" val="18163730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373BD2FD-E8A1-436B-A908-3D551623D0A9}" type="slidenum">
              <a:rPr lang="en-AU" smtClean="0"/>
              <a:t>19</a:t>
            </a:fld>
            <a:endParaRPr lang="en-AU"/>
          </a:p>
        </p:txBody>
      </p:sp>
      <p:sp>
        <p:nvSpPr>
          <p:cNvPr id="13" name="Title 1"/>
          <p:cNvSpPr>
            <a:spLocks noGrp="1"/>
          </p:cNvSpPr>
          <p:nvPr>
            <p:ph type="title"/>
          </p:nvPr>
        </p:nvSpPr>
        <p:spPr>
          <a:xfrm>
            <a:off x="212558" y="249623"/>
            <a:ext cx="2621177" cy="741780"/>
          </a:xfrm>
          <a:solidFill>
            <a:schemeClr val="accent5">
              <a:lumMod val="50000"/>
            </a:schemeClr>
          </a:solidFill>
        </p:spPr>
        <p:txBody>
          <a:bodyPr>
            <a:normAutofit/>
          </a:bodyPr>
          <a:lstStyle/>
          <a:p>
            <a:r>
              <a:rPr lang="en-AU" sz="4000" dirty="0" smtClean="0">
                <a:solidFill>
                  <a:schemeClr val="bg1"/>
                </a:solidFill>
              </a:rPr>
              <a:t>Limitations</a:t>
            </a:r>
            <a:endParaRPr lang="en-AU" sz="4000" dirty="0">
              <a:solidFill>
                <a:schemeClr val="bg1"/>
              </a:solidFill>
            </a:endParaRPr>
          </a:p>
        </p:txBody>
      </p:sp>
      <p:sp>
        <p:nvSpPr>
          <p:cNvPr id="9" name="Content Placeholder 2"/>
          <p:cNvSpPr>
            <a:spLocks noGrp="1"/>
          </p:cNvSpPr>
          <p:nvPr>
            <p:ph idx="1"/>
          </p:nvPr>
        </p:nvSpPr>
        <p:spPr>
          <a:xfrm>
            <a:off x="212557" y="1164657"/>
            <a:ext cx="11703520" cy="5191693"/>
          </a:xfrm>
          <a:solidFill>
            <a:schemeClr val="accent4">
              <a:lumMod val="20000"/>
              <a:lumOff val="80000"/>
            </a:schemeClr>
          </a:solidFill>
        </p:spPr>
        <p:txBody>
          <a:bodyPr>
            <a:noAutofit/>
          </a:bodyPr>
          <a:lstStyle/>
          <a:p>
            <a:pPr algn="just"/>
            <a:r>
              <a:rPr lang="en-AU" sz="1800" dirty="0" smtClean="0"/>
              <a:t>People </a:t>
            </a:r>
            <a:r>
              <a:rPr lang="en-AU" sz="1800" dirty="0"/>
              <a:t>who are distant from the camera (a pupillary distance of &lt;10 </a:t>
            </a:r>
            <a:r>
              <a:rPr lang="en-AU" sz="1800" dirty="0" err="1"/>
              <a:t>px</a:t>
            </a:r>
            <a:r>
              <a:rPr lang="en-AU" sz="1800" dirty="0"/>
              <a:t>) and people who are too small might not be detected when the image resolution gets smaller. </a:t>
            </a:r>
            <a:endParaRPr lang="en-AU" sz="1800" dirty="0" smtClean="0"/>
          </a:p>
          <a:p>
            <a:pPr algn="just"/>
            <a:endParaRPr lang="en-AU" sz="1800" dirty="0" smtClean="0"/>
          </a:p>
          <a:p>
            <a:pPr algn="just"/>
            <a:r>
              <a:rPr lang="en-AU" sz="1800" dirty="0" smtClean="0"/>
              <a:t>The </a:t>
            </a:r>
            <a:r>
              <a:rPr lang="en-AU" sz="1800" dirty="0"/>
              <a:t>performance will degrade when running on CCTV streams zoomed out too far making people hard to detect</a:t>
            </a:r>
            <a:r>
              <a:rPr lang="en-AU" sz="1800" dirty="0" smtClean="0"/>
              <a:t>.</a:t>
            </a:r>
          </a:p>
          <a:p>
            <a:pPr algn="just"/>
            <a:endParaRPr lang="en-AU" sz="1800" dirty="0" smtClean="0"/>
          </a:p>
          <a:p>
            <a:pPr algn="just"/>
            <a:r>
              <a:rPr lang="en-AU" sz="1800" dirty="0" smtClean="0"/>
              <a:t>The </a:t>
            </a:r>
            <a:r>
              <a:rPr lang="en-AU" sz="1800" dirty="0"/>
              <a:t>model is not designed to estimate the size of a crowd. Therefore, when the crowd in front of the camera increases, the predictions will be incorrect. </a:t>
            </a:r>
            <a:endParaRPr lang="en-AU" sz="1800" dirty="0" smtClean="0"/>
          </a:p>
          <a:p>
            <a:pPr algn="just"/>
            <a:endParaRPr lang="en-AU" sz="1800" dirty="0" smtClean="0"/>
          </a:p>
          <a:p>
            <a:pPr algn="just"/>
            <a:r>
              <a:rPr lang="en-AU" sz="1800" dirty="0"/>
              <a:t>The model’s performance may be impacted by variations in weather, camera angle, and other environmental factors that are not present in the training data. This means that the model may not perform as well in situations that differ significantly from the conditions it was trained on</a:t>
            </a:r>
            <a:r>
              <a:rPr lang="en-AU" sz="1800" dirty="0" smtClean="0"/>
              <a:t>.</a:t>
            </a:r>
          </a:p>
          <a:p>
            <a:pPr algn="just"/>
            <a:endParaRPr lang="en-AU" sz="1800" dirty="0" smtClean="0"/>
          </a:p>
          <a:p>
            <a:pPr algn="just"/>
            <a:r>
              <a:rPr lang="en-AU" sz="1800" dirty="0"/>
              <a:t>Partially hidden, obstructed people and blurry people might not be detected. </a:t>
            </a:r>
            <a:endParaRPr lang="en-AU" sz="1800" dirty="0" smtClean="0"/>
          </a:p>
          <a:p>
            <a:pPr algn="just"/>
            <a:endParaRPr lang="en-AU" sz="1800" dirty="0" smtClean="0"/>
          </a:p>
          <a:p>
            <a:pPr algn="just"/>
            <a:r>
              <a:rPr lang="en-AU" sz="1800" dirty="0" smtClean="0"/>
              <a:t>When </a:t>
            </a:r>
            <a:r>
              <a:rPr lang="en-AU" sz="1800" dirty="0"/>
              <a:t>people are overlapping, the models’ performance might degrade. </a:t>
            </a:r>
          </a:p>
          <a:p>
            <a:pPr algn="just"/>
            <a:endParaRPr lang="en-AU" sz="1800" dirty="0"/>
          </a:p>
          <a:p>
            <a:pPr algn="just"/>
            <a:endParaRPr lang="en-AU" sz="1800" dirty="0"/>
          </a:p>
          <a:p>
            <a:pPr marL="0" indent="0" algn="just">
              <a:buNone/>
            </a:pPr>
            <a:endParaRPr lang="en-AU" sz="1800" dirty="0"/>
          </a:p>
          <a:p>
            <a:pPr algn="just"/>
            <a:endParaRPr lang="en-US" sz="1800" dirty="0" smtClean="0"/>
          </a:p>
        </p:txBody>
      </p:sp>
    </p:spTree>
    <p:extLst>
      <p:ext uri="{BB962C8B-B14F-4D97-AF65-F5344CB8AC3E}">
        <p14:creationId xmlns:p14="http://schemas.microsoft.com/office/powerpoint/2010/main" val="25614790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3BD2FD-E8A1-436B-A908-3D551623D0A9}" type="slidenum">
              <a:rPr lang="en-AU" smtClean="0"/>
              <a:t>2</a:t>
            </a:fld>
            <a:endParaRPr lang="en-AU"/>
          </a:p>
        </p:txBody>
      </p:sp>
      <p:sp>
        <p:nvSpPr>
          <p:cNvPr id="5" name="Title 1"/>
          <p:cNvSpPr txBox="1">
            <a:spLocks/>
          </p:cNvSpPr>
          <p:nvPr/>
        </p:nvSpPr>
        <p:spPr>
          <a:xfrm>
            <a:off x="212558" y="249623"/>
            <a:ext cx="2657391" cy="741780"/>
          </a:xfrm>
          <a:prstGeom prst="rect">
            <a:avLst/>
          </a:prstGeom>
          <a:solidFill>
            <a:schemeClr val="accent5">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000" dirty="0" smtClean="0">
                <a:solidFill>
                  <a:schemeClr val="bg1"/>
                </a:solidFill>
              </a:rPr>
              <a:t>Background</a:t>
            </a:r>
            <a:endParaRPr lang="en-AU" sz="4000" dirty="0">
              <a:solidFill>
                <a:schemeClr val="bg1"/>
              </a:solidFill>
            </a:endParaRPr>
          </a:p>
        </p:txBody>
      </p:sp>
      <p:sp>
        <p:nvSpPr>
          <p:cNvPr id="2" name="Rectangle 1"/>
          <p:cNvSpPr>
            <a:spLocks noChangeArrowheads="1"/>
          </p:cNvSpPr>
          <p:nvPr/>
        </p:nvSpPr>
        <p:spPr bwMode="auto">
          <a:xfrm>
            <a:off x="260684" y="1614075"/>
            <a:ext cx="11645766" cy="3970318"/>
          </a:xfrm>
          <a:prstGeom prst="rect">
            <a:avLst/>
          </a:prstGeom>
          <a:solidFill>
            <a:schemeClr val="accent5">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smtClean="0">
                <a:ln>
                  <a:noFill/>
                </a:ln>
                <a:solidFill>
                  <a:schemeClr val="tx1"/>
                </a:solidFill>
                <a:effectLst/>
              </a:rPr>
              <a:t>The International Labor Organization (ILO) [1] reports around 60,000 fatal construction site accidents annually.</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b="0" i="0" u="none" strike="noStrike" cap="none" normalizeH="0" baseline="0" dirty="0" smtClean="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smtClean="0">
                <a:ln>
                  <a:noFill/>
                </a:ln>
                <a:solidFill>
                  <a:schemeClr val="tx1"/>
                </a:solidFill>
                <a:effectLst/>
              </a:rPr>
              <a:t>One fatal accident happens every 10 minutes globally on construction sites.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b="0" i="0" u="none" strike="noStrike" cap="none" normalizeH="0" baseline="0" dirty="0" smtClean="0">
              <a:ln>
                <a:noFill/>
              </a:ln>
              <a:solidFill>
                <a:schemeClr val="tx1"/>
              </a:solidFill>
              <a:effectLst/>
            </a:endParaRPr>
          </a:p>
          <a:p>
            <a:pPr marL="285750" lvl="0" indent="-285750" algn="just" eaLnBrk="0" fontAlgn="base" hangingPunct="0">
              <a:spcBef>
                <a:spcPct val="0"/>
              </a:spcBef>
              <a:spcAft>
                <a:spcPct val="0"/>
              </a:spcAft>
              <a:buFont typeface="Arial" panose="020B0604020202020204" pitchFamily="34" charset="0"/>
              <a:buChar char="•"/>
            </a:pPr>
            <a:r>
              <a:rPr kumimoji="0" lang="en-US" b="0" i="0" u="none" strike="noStrike" cap="none" normalizeH="0" baseline="0" dirty="0" smtClean="0">
                <a:ln>
                  <a:noFill/>
                </a:ln>
                <a:solidFill>
                  <a:schemeClr val="tx1"/>
                </a:solidFill>
                <a:effectLst/>
              </a:rPr>
              <a:t>In Australia, 14% of workplace fatalities from 2002 to 2014 occurred in the construction sector according to data from</a:t>
            </a:r>
            <a:r>
              <a:rPr kumimoji="0" lang="en-US" b="0" i="0" u="none" strike="noStrike" cap="none" normalizeH="0" dirty="0" smtClean="0">
                <a:ln>
                  <a:noFill/>
                </a:ln>
                <a:solidFill>
                  <a:schemeClr val="tx1"/>
                </a:solidFill>
                <a:effectLst/>
              </a:rPr>
              <a:t> </a:t>
            </a:r>
            <a:r>
              <a:rPr kumimoji="0" lang="en-US" b="0" i="0" u="none" strike="noStrike" cap="none" normalizeH="0" baseline="0" dirty="0" smtClean="0">
                <a:ln>
                  <a:noFill/>
                </a:ln>
                <a:solidFill>
                  <a:schemeClr val="tx1"/>
                </a:solidFill>
                <a:effectLst/>
              </a:rPr>
              <a:t>the Construction Industry Profile [2].</a:t>
            </a:r>
          </a:p>
          <a:p>
            <a:pPr marL="285750" lvl="0" indent="-285750" algn="just" eaLnBrk="0" fontAlgn="base" hangingPunct="0">
              <a:spcBef>
                <a:spcPct val="0"/>
              </a:spcBef>
              <a:spcAft>
                <a:spcPct val="0"/>
              </a:spcAft>
              <a:buFont typeface="Arial" panose="020B0604020202020204" pitchFamily="34" charset="0"/>
              <a:buChar char="•"/>
            </a:pPr>
            <a:endParaRPr kumimoji="0" lang="en-US" b="0" i="0" u="none" strike="noStrike" cap="none" normalizeH="0" baseline="0" dirty="0" smtClean="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smtClean="0">
                <a:ln>
                  <a:noFill/>
                </a:ln>
                <a:solidFill>
                  <a:schemeClr val="tx1"/>
                </a:solidFill>
                <a:effectLst/>
              </a:rPr>
              <a:t>The death rate in the Australian construction industry is 34% higher than the national average.</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b="0" i="0" u="none" strike="noStrike" cap="none" normalizeH="0" baseline="0" dirty="0" smtClean="0">
              <a:ln>
                <a:noFill/>
              </a:ln>
              <a:solidFill>
                <a:schemeClr val="tx1"/>
              </a:solidFill>
              <a:effectLst/>
            </a:endParaRPr>
          </a:p>
          <a:p>
            <a:pPr marL="285750" lvl="0" indent="-285750" algn="just" eaLnBrk="0" fontAlgn="base" hangingPunct="0">
              <a:spcBef>
                <a:spcPct val="0"/>
              </a:spcBef>
              <a:spcAft>
                <a:spcPct val="0"/>
              </a:spcAft>
              <a:buFont typeface="Arial" panose="020B0604020202020204" pitchFamily="34" charset="0"/>
              <a:buChar char="•"/>
            </a:pPr>
            <a:r>
              <a:rPr kumimoji="0" lang="en-US" b="0" i="0" u="none" strike="noStrike" cap="none" normalizeH="0" baseline="0" dirty="0" smtClean="0">
                <a:ln>
                  <a:noFill/>
                </a:ln>
                <a:solidFill>
                  <a:schemeClr val="tx1"/>
                </a:solidFill>
                <a:effectLst/>
              </a:rPr>
              <a:t>These shocking statistics highlight the need for implementing a solid safety management system to ensure the safety of construction workers. </a:t>
            </a:r>
          </a:p>
          <a:p>
            <a:pPr marL="285750" lvl="0" indent="-285750" algn="just" eaLnBrk="0" fontAlgn="base" hangingPunct="0">
              <a:spcBef>
                <a:spcPct val="0"/>
              </a:spcBef>
              <a:spcAft>
                <a:spcPct val="0"/>
              </a:spcAft>
              <a:buFont typeface="Arial" panose="020B0604020202020204" pitchFamily="34" charset="0"/>
              <a:buChar char="•"/>
            </a:pPr>
            <a:endParaRPr kumimoji="0" lang="en-US" b="0" i="0" u="none" strike="noStrike" cap="none" normalizeH="0" baseline="0" dirty="0" smtClean="0">
              <a:ln>
                <a:noFill/>
              </a:ln>
              <a:solidFill>
                <a:schemeClr val="tx1"/>
              </a:solidFill>
              <a:effectLst/>
            </a:endParaRPr>
          </a:p>
          <a:p>
            <a:pPr marL="285750" lvl="0" indent="-285750" algn="just" eaLnBrk="0" fontAlgn="base" hangingPunct="0">
              <a:spcBef>
                <a:spcPct val="0"/>
              </a:spcBef>
              <a:spcAft>
                <a:spcPct val="0"/>
              </a:spcAft>
              <a:buFont typeface="Arial" panose="020B0604020202020204" pitchFamily="34" charset="0"/>
              <a:buChar char="•"/>
            </a:pPr>
            <a:r>
              <a:rPr lang="en-AU" dirty="0"/>
              <a:t>Effective use of Personal Protective Equipment (PPE), such as hard hats and high-visibility vests, is crucial for reducing risks. </a:t>
            </a:r>
            <a:endParaRPr lang="en-AU" dirty="0" smtClean="0"/>
          </a:p>
        </p:txBody>
      </p:sp>
    </p:spTree>
    <p:extLst>
      <p:ext uri="{BB962C8B-B14F-4D97-AF65-F5344CB8AC3E}">
        <p14:creationId xmlns:p14="http://schemas.microsoft.com/office/powerpoint/2010/main" val="4350702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3BD2FD-E8A1-436B-A908-3D551623D0A9}" type="slidenum">
              <a:rPr lang="en-AU" smtClean="0"/>
              <a:t>20</a:t>
            </a:fld>
            <a:endParaRPr lang="en-AU"/>
          </a:p>
        </p:txBody>
      </p:sp>
      <p:sp>
        <p:nvSpPr>
          <p:cNvPr id="6" name="Title 1"/>
          <p:cNvSpPr txBox="1">
            <a:spLocks/>
          </p:cNvSpPr>
          <p:nvPr/>
        </p:nvSpPr>
        <p:spPr>
          <a:xfrm>
            <a:off x="212559" y="230372"/>
            <a:ext cx="2482515" cy="741780"/>
          </a:xfrm>
          <a:prstGeom prst="rect">
            <a:avLst/>
          </a:prstGeom>
          <a:solidFill>
            <a:schemeClr val="accent5">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chemeClr val="bg1"/>
                </a:solidFill>
              </a:rPr>
              <a:t>Conclusion</a:t>
            </a:r>
          </a:p>
        </p:txBody>
      </p:sp>
      <p:sp>
        <p:nvSpPr>
          <p:cNvPr id="7" name="Rectangle 6"/>
          <p:cNvSpPr/>
          <p:nvPr/>
        </p:nvSpPr>
        <p:spPr>
          <a:xfrm>
            <a:off x="212559" y="1152949"/>
            <a:ext cx="11780519" cy="5078313"/>
          </a:xfrm>
          <a:prstGeom prst="rect">
            <a:avLst/>
          </a:prstGeom>
          <a:solidFill>
            <a:schemeClr val="accent5">
              <a:lumMod val="20000"/>
              <a:lumOff val="80000"/>
            </a:schemeClr>
          </a:solidFill>
        </p:spPr>
        <p:txBody>
          <a:bodyPr wrap="square">
            <a:spAutoFit/>
          </a:bodyPr>
          <a:lstStyle/>
          <a:p>
            <a:pPr marL="285750" indent="-285750" algn="just">
              <a:buFont typeface="Arial" panose="020B0604020202020204" pitchFamily="34" charset="0"/>
              <a:buChar char="•"/>
            </a:pPr>
            <a:r>
              <a:rPr lang="en-US" b="0" i="0" u="none" strike="noStrike" baseline="0" dirty="0" smtClean="0"/>
              <a:t>The proposed approach can be used to identify people wearing hard hats and vests on</a:t>
            </a:r>
            <a:r>
              <a:rPr lang="en-US" b="0" i="0" u="none" strike="noStrike" dirty="0" smtClean="0"/>
              <a:t> </a:t>
            </a:r>
            <a:r>
              <a:rPr lang="en-US" b="0" i="0" u="none" strike="noStrike" baseline="0" dirty="0" smtClean="0"/>
              <a:t>AI-enabled CCTV cameras with or without VMS. </a:t>
            </a:r>
          </a:p>
          <a:p>
            <a:pPr marL="285750" indent="-285750" algn="just">
              <a:buFont typeface="Arial" panose="020B0604020202020204" pitchFamily="34" charset="0"/>
              <a:buChar char="•"/>
            </a:pPr>
            <a:endParaRPr lang="en-US" b="0" i="0" u="none" strike="noStrike" baseline="0" dirty="0" smtClean="0"/>
          </a:p>
          <a:p>
            <a:pPr marL="285750" indent="-285750" algn="just">
              <a:buFont typeface="Arial" panose="020B0604020202020204" pitchFamily="34" charset="0"/>
              <a:buChar char="•"/>
            </a:pPr>
            <a:r>
              <a:rPr lang="en-US" b="0" i="0" u="none" strike="noStrike" baseline="0" dirty="0" smtClean="0"/>
              <a:t>The model could be used in a variety of</a:t>
            </a:r>
            <a:r>
              <a:rPr lang="en-US" b="0" i="0" u="none" strike="noStrike" dirty="0" smtClean="0"/>
              <a:t> </a:t>
            </a:r>
            <a:r>
              <a:rPr lang="en-US" b="0" i="0" u="none" strike="noStrike" baseline="0" dirty="0" smtClean="0"/>
              <a:t>applications, such as safety inspections in construction sites, factories, or other industrial</a:t>
            </a:r>
            <a:r>
              <a:rPr lang="en-US" b="0" i="0" u="none" strike="noStrike" dirty="0" smtClean="0"/>
              <a:t> </a:t>
            </a:r>
            <a:r>
              <a:rPr lang="en-US" b="0" i="0" u="none" strike="noStrike" baseline="0" dirty="0" smtClean="0"/>
              <a:t>settings, quality control in manufacturing or production lines, and surveillance and security</a:t>
            </a:r>
            <a:r>
              <a:rPr lang="en-US" b="0" i="0" u="none" strike="noStrike" dirty="0" smtClean="0"/>
              <a:t> </a:t>
            </a:r>
            <a:r>
              <a:rPr lang="en-US" b="0" i="0" u="none" strike="noStrike" baseline="0" dirty="0" smtClean="0"/>
              <a:t>systems in public places or private facilities.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0" i="0" u="none" strike="noStrike" baseline="0" dirty="0" smtClean="0"/>
              <a:t>The model can be used as a tool to assist</a:t>
            </a:r>
            <a:r>
              <a:rPr lang="en-US" b="0" i="0" u="none" strike="noStrike" dirty="0" smtClean="0"/>
              <a:t> </a:t>
            </a:r>
            <a:r>
              <a:rPr lang="en-US" b="0" i="0" u="none" strike="noStrike" baseline="0" dirty="0" smtClean="0"/>
              <a:t>human operators in identifying potential safety hazards or non-compliance with PPE </a:t>
            </a:r>
            <a:r>
              <a:rPr lang="en-US" dirty="0"/>
              <a:t>regulations. </a:t>
            </a:r>
            <a:endParaRPr lang="en-US" dirty="0" smtClean="0"/>
          </a:p>
          <a:p>
            <a:pPr marL="285750" indent="-285750" algn="just">
              <a:buFont typeface="Arial" panose="020B0604020202020204" pitchFamily="34" charset="0"/>
              <a:buChar char="•"/>
            </a:pPr>
            <a:endParaRPr lang="en-US" dirty="0" smtClean="0"/>
          </a:p>
          <a:p>
            <a:pPr marL="285750" indent="-285750" algn="just">
              <a:buFont typeface="Arial" panose="020B0604020202020204" pitchFamily="34" charset="0"/>
              <a:buChar char="•"/>
            </a:pPr>
            <a:r>
              <a:rPr lang="en-US" dirty="0" smtClean="0"/>
              <a:t>However</a:t>
            </a:r>
            <a:r>
              <a:rPr lang="en-US" dirty="0"/>
              <a:t>, the model is not intended to replace human judgment or </a:t>
            </a:r>
            <a:r>
              <a:rPr lang="en-US" dirty="0" smtClean="0"/>
              <a:t>expertise, and </a:t>
            </a:r>
            <a:r>
              <a:rPr lang="en-US" dirty="0"/>
              <a:t>its results should be carefully reviewed by qualified personnel before taking any action</a:t>
            </a:r>
            <a:r>
              <a:rPr lang="en-US" dirty="0" smtClean="0"/>
              <a:t>.</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is important to carefully evaluate the model performance on a representative set of </a:t>
            </a:r>
            <a:r>
              <a:rPr lang="en-US" dirty="0" smtClean="0"/>
              <a:t>test data </a:t>
            </a:r>
            <a:r>
              <a:rPr lang="en-US" dirty="0"/>
              <a:t>and consider its limitations and potential biases before deploying it in a </a:t>
            </a:r>
            <a:r>
              <a:rPr lang="en-US" dirty="0" smtClean="0"/>
              <a:t>real-world application</a:t>
            </a:r>
            <a:r>
              <a:rPr lang="en-US" dirty="0"/>
              <a:t>. </a:t>
            </a:r>
            <a:endParaRPr lang="en-US" dirty="0" smtClean="0"/>
          </a:p>
          <a:p>
            <a:pPr marL="285750" indent="-285750" algn="just">
              <a:buFont typeface="Arial" panose="020B0604020202020204" pitchFamily="34" charset="0"/>
              <a:buChar char="•"/>
            </a:pPr>
            <a:endParaRPr lang="en-US" dirty="0" smtClean="0"/>
          </a:p>
          <a:p>
            <a:pPr marL="285750" indent="-285750" algn="just">
              <a:buFont typeface="Arial" panose="020B0604020202020204" pitchFamily="34" charset="0"/>
              <a:buChar char="•"/>
            </a:pPr>
            <a:r>
              <a:rPr lang="en-US" dirty="0" smtClean="0"/>
              <a:t>It </a:t>
            </a:r>
            <a:r>
              <a:rPr lang="en-US" dirty="0"/>
              <a:t>is also important to ensure that appropriate safety measures are in place </a:t>
            </a:r>
            <a:r>
              <a:rPr lang="en-US" dirty="0" smtClean="0"/>
              <a:t>to mitigate </a:t>
            </a:r>
            <a:r>
              <a:rPr lang="en-US" dirty="0"/>
              <a:t>potential risks associated with the use of the model</a:t>
            </a:r>
            <a:r>
              <a:rPr lang="en-US" dirty="0" smtClean="0"/>
              <a:t>.</a:t>
            </a:r>
          </a:p>
        </p:txBody>
      </p:sp>
    </p:spTree>
    <p:extLst>
      <p:ext uri="{BB962C8B-B14F-4D97-AF65-F5344CB8AC3E}">
        <p14:creationId xmlns:p14="http://schemas.microsoft.com/office/powerpoint/2010/main" val="14538947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3BD2FD-E8A1-436B-A908-3D551623D0A9}" type="slidenum">
              <a:rPr lang="en-AU" smtClean="0"/>
              <a:t>21</a:t>
            </a:fld>
            <a:endParaRPr lang="en-AU"/>
          </a:p>
        </p:txBody>
      </p:sp>
      <p:sp>
        <p:nvSpPr>
          <p:cNvPr id="5" name="Title 1"/>
          <p:cNvSpPr txBox="1">
            <a:spLocks/>
          </p:cNvSpPr>
          <p:nvPr/>
        </p:nvSpPr>
        <p:spPr>
          <a:xfrm>
            <a:off x="212559" y="230372"/>
            <a:ext cx="2857900" cy="741780"/>
          </a:xfrm>
          <a:prstGeom prst="rect">
            <a:avLst/>
          </a:prstGeom>
          <a:solidFill>
            <a:schemeClr val="accent5">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chemeClr val="bg1"/>
                </a:solidFill>
              </a:rPr>
              <a:t>Future Work</a:t>
            </a:r>
          </a:p>
        </p:txBody>
      </p:sp>
      <p:sp>
        <p:nvSpPr>
          <p:cNvPr id="6" name="Rectangle 5"/>
          <p:cNvSpPr/>
          <p:nvPr/>
        </p:nvSpPr>
        <p:spPr>
          <a:xfrm>
            <a:off x="212559" y="1320171"/>
            <a:ext cx="11674641" cy="4247317"/>
          </a:xfrm>
          <a:prstGeom prst="rect">
            <a:avLst/>
          </a:prstGeom>
          <a:solidFill>
            <a:schemeClr val="accent4">
              <a:lumMod val="20000"/>
              <a:lumOff val="80000"/>
            </a:schemeClr>
          </a:solidFill>
        </p:spPr>
        <p:txBody>
          <a:bodyPr wrap="square">
            <a:spAutoFit/>
          </a:bodyPr>
          <a:lstStyle/>
          <a:p>
            <a:pPr marL="285750" indent="-285750" algn="just">
              <a:buFont typeface="Arial" panose="020B0604020202020204" pitchFamily="34" charset="0"/>
              <a:buChar char="•"/>
            </a:pPr>
            <a:r>
              <a:rPr lang="en-US" dirty="0"/>
              <a:t>O</a:t>
            </a:r>
            <a:r>
              <a:rPr lang="en-US" dirty="0" smtClean="0"/>
              <a:t>ptimization of small target recognition with the objective of enhancing detection accuracy</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E</a:t>
            </a:r>
            <a:r>
              <a:rPr lang="en-US" dirty="0" smtClean="0"/>
              <a:t>valuate the model on open source benchmarks and some other real-world data captured from different environments and populations</a:t>
            </a:r>
            <a:endParaRPr lang="en-US"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smtClean="0"/>
              <a:t>Increase the size of the input images, include more images by changing the position of holding headgear (ex: different stages of wearing and removing the headgear) into the training pool</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smtClean="0"/>
              <a:t>Extend the dataset for other safety equipment such as gloves, work boots, goggles, masks, respirators, etc.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smtClean="0"/>
              <a:t>Implement mechanisms to detect and account for slip, trip, and fall activities in the workplace, ensuring comprehensive action detection.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smtClean="0"/>
              <a:t>Use infrared or multi-spectrum images to further enhance the model’s performance in low-light and adverse weather conditions.</a:t>
            </a:r>
            <a:endParaRPr lang="en-AU" dirty="0"/>
          </a:p>
        </p:txBody>
      </p:sp>
    </p:spTree>
    <p:extLst>
      <p:ext uri="{BB962C8B-B14F-4D97-AF65-F5344CB8AC3E}">
        <p14:creationId xmlns:p14="http://schemas.microsoft.com/office/powerpoint/2010/main" val="32556225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2559" y="1402113"/>
            <a:ext cx="11616888" cy="3179512"/>
          </a:xfrm>
        </p:spPr>
        <p:txBody>
          <a:bodyPr>
            <a:normAutofit/>
          </a:bodyPr>
          <a:lstStyle/>
          <a:p>
            <a:pPr marL="514350" indent="-514350">
              <a:buFont typeface="+mj-lt"/>
              <a:buAutoNum type="arabicPeriod"/>
            </a:pPr>
            <a:r>
              <a:rPr lang="en-US" sz="2000" i="1" dirty="0" smtClean="0"/>
              <a:t>FACTS ON Safety at Work</a:t>
            </a:r>
            <a:r>
              <a:rPr lang="en-US" sz="2000" dirty="0" smtClean="0"/>
              <a:t>; ILO: Geneva, Switzerland, 2005; Available online: https://www.ilo.org/wcmsp5/groups/public/---dgreports/---dcomm/documents/publication/wcms_067574.pdf (accessed on 23 September 2022).</a:t>
            </a:r>
          </a:p>
          <a:p>
            <a:pPr marL="514350" indent="-514350">
              <a:buFont typeface="+mj-lt"/>
              <a:buAutoNum type="arabicPeriod"/>
            </a:pPr>
            <a:r>
              <a:rPr lang="en-US" sz="2000" i="1" dirty="0" smtClean="0"/>
              <a:t>Construction Industry Profile</a:t>
            </a:r>
            <a:r>
              <a:rPr lang="en-US" sz="2000" dirty="0" smtClean="0"/>
              <a:t>; Safe Work Australia: Canberra, Australia, 2015. Available online: https://www.safeworkaustralia.gov.au/system/files/documents/1702/construction-industry-profile.pdf (accessed on 23 September 2022).</a:t>
            </a:r>
          </a:p>
          <a:p>
            <a:pPr marL="514350" indent="-514350">
              <a:buFont typeface="+mj-lt"/>
              <a:buAutoNum type="arabicPeriod"/>
            </a:pPr>
            <a:r>
              <a:rPr lang="en-US" sz="2000" dirty="0" smtClean="0"/>
              <a:t>“Hard Hat Workers Dataset”. Distributed by </a:t>
            </a:r>
            <a:r>
              <a:rPr lang="en-US" sz="2000" dirty="0" err="1" smtClean="0"/>
              <a:t>Roboflow</a:t>
            </a:r>
            <a:r>
              <a:rPr lang="en-US" sz="2000" dirty="0" smtClean="0"/>
              <a:t>. Available online: https://public.roboflow.com/object-detection/hardhat-workers (accessed on 22 August 2022).</a:t>
            </a:r>
          </a:p>
          <a:p>
            <a:pPr marL="514350" indent="-514350">
              <a:buFont typeface="+mj-lt"/>
              <a:buAutoNum type="arabicPeriod"/>
            </a:pPr>
            <a:r>
              <a:rPr lang="en-US" sz="2000" dirty="0" smtClean="0"/>
              <a:t>Welcome to </a:t>
            </a:r>
            <a:r>
              <a:rPr lang="en-US" sz="2000" dirty="0" err="1" smtClean="0"/>
              <a:t>MaxusAI</a:t>
            </a:r>
            <a:r>
              <a:rPr lang="en-US" sz="2000" dirty="0" smtClean="0"/>
              <a:t>. Available online: https://www.maxusai.com/ (accessed on 25 June 2022).</a:t>
            </a:r>
          </a:p>
          <a:p>
            <a:pPr marL="514350" indent="-514350">
              <a:buFont typeface="+mj-lt"/>
              <a:buAutoNum type="arabicPeriod"/>
            </a:pPr>
            <a:endParaRPr lang="en-AU" sz="2000" dirty="0"/>
          </a:p>
        </p:txBody>
      </p:sp>
      <p:sp>
        <p:nvSpPr>
          <p:cNvPr id="4" name="Slide Number Placeholder 3"/>
          <p:cNvSpPr>
            <a:spLocks noGrp="1"/>
          </p:cNvSpPr>
          <p:nvPr>
            <p:ph type="sldNum" sz="quarter" idx="12"/>
          </p:nvPr>
        </p:nvSpPr>
        <p:spPr/>
        <p:txBody>
          <a:bodyPr/>
          <a:lstStyle/>
          <a:p>
            <a:fld id="{373BD2FD-E8A1-436B-A908-3D551623D0A9}" type="slidenum">
              <a:rPr lang="en-AU" smtClean="0"/>
              <a:t>22</a:t>
            </a:fld>
            <a:endParaRPr lang="en-AU"/>
          </a:p>
        </p:txBody>
      </p:sp>
      <p:sp>
        <p:nvSpPr>
          <p:cNvPr id="5" name="Title 1"/>
          <p:cNvSpPr txBox="1">
            <a:spLocks/>
          </p:cNvSpPr>
          <p:nvPr/>
        </p:nvSpPr>
        <p:spPr>
          <a:xfrm>
            <a:off x="212559" y="230372"/>
            <a:ext cx="2482515" cy="741780"/>
          </a:xfrm>
          <a:prstGeom prst="rect">
            <a:avLst/>
          </a:prstGeom>
          <a:solidFill>
            <a:schemeClr val="accent5">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chemeClr val="bg1"/>
                </a:solidFill>
              </a:rPr>
              <a:t>References</a:t>
            </a:r>
          </a:p>
        </p:txBody>
      </p:sp>
    </p:spTree>
    <p:extLst>
      <p:ext uri="{BB962C8B-B14F-4D97-AF65-F5344CB8AC3E}">
        <p14:creationId xmlns:p14="http://schemas.microsoft.com/office/powerpoint/2010/main" val="29264539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3BD2FD-E8A1-436B-A908-3D551623D0A9}" type="slidenum">
              <a:rPr lang="en-AU" smtClean="0"/>
              <a:t>23</a:t>
            </a:fld>
            <a:endParaRPr lang="en-AU"/>
          </a:p>
        </p:txBody>
      </p:sp>
      <p:sp>
        <p:nvSpPr>
          <p:cNvPr id="5" name="Title 1"/>
          <p:cNvSpPr txBox="1">
            <a:spLocks/>
          </p:cNvSpPr>
          <p:nvPr/>
        </p:nvSpPr>
        <p:spPr>
          <a:xfrm>
            <a:off x="4909688" y="2838819"/>
            <a:ext cx="2367012" cy="741780"/>
          </a:xfrm>
          <a:prstGeom prst="rect">
            <a:avLst/>
          </a:prstGeom>
          <a:solidFill>
            <a:schemeClr val="accent5">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chemeClr val="bg1"/>
                </a:solidFill>
              </a:rPr>
              <a:t>Thank You</a:t>
            </a:r>
          </a:p>
        </p:txBody>
      </p:sp>
    </p:spTree>
    <p:extLst>
      <p:ext uri="{BB962C8B-B14F-4D97-AF65-F5344CB8AC3E}">
        <p14:creationId xmlns:p14="http://schemas.microsoft.com/office/powerpoint/2010/main" val="3850748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3BD2FD-E8A1-436B-A908-3D551623D0A9}" type="slidenum">
              <a:rPr lang="en-AU" smtClean="0"/>
              <a:t>24</a:t>
            </a:fld>
            <a:endParaRPr lang="en-AU"/>
          </a:p>
        </p:txBody>
      </p:sp>
      <p:sp>
        <p:nvSpPr>
          <p:cNvPr id="5" name="Title 1"/>
          <p:cNvSpPr txBox="1">
            <a:spLocks/>
          </p:cNvSpPr>
          <p:nvPr/>
        </p:nvSpPr>
        <p:spPr>
          <a:xfrm>
            <a:off x="4948188" y="759762"/>
            <a:ext cx="2367012" cy="741780"/>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smtClean="0">
                <a:solidFill>
                  <a:schemeClr val="bg1"/>
                </a:solidFill>
              </a:rPr>
              <a:t>Q &amp; A</a:t>
            </a:r>
          </a:p>
        </p:txBody>
      </p:sp>
      <p:sp>
        <p:nvSpPr>
          <p:cNvPr id="2" name="TextBox 1"/>
          <p:cNvSpPr txBox="1"/>
          <p:nvPr/>
        </p:nvSpPr>
        <p:spPr>
          <a:xfrm>
            <a:off x="298384" y="5061584"/>
            <a:ext cx="6901313" cy="1477328"/>
          </a:xfrm>
          <a:prstGeom prst="rect">
            <a:avLst/>
          </a:prstGeom>
          <a:noFill/>
        </p:spPr>
        <p:txBody>
          <a:bodyPr wrap="square" rtlCol="0">
            <a:spAutoFit/>
          </a:bodyPr>
          <a:lstStyle/>
          <a:p>
            <a:r>
              <a:rPr lang="en-AU" b="1" dirty="0" smtClean="0"/>
              <a:t>Contact</a:t>
            </a:r>
            <a:r>
              <a:rPr lang="en-AU" dirty="0"/>
              <a:t>: </a:t>
            </a:r>
            <a:endParaRPr lang="en-AU" dirty="0" smtClean="0"/>
          </a:p>
          <a:p>
            <a:r>
              <a:rPr lang="en-AU" b="1" dirty="0" smtClean="0"/>
              <a:t>RMIT</a:t>
            </a:r>
            <a:r>
              <a:rPr lang="en-AU" dirty="0" smtClean="0"/>
              <a:t>:</a:t>
            </a:r>
            <a:r>
              <a:rPr lang="en-AU" dirty="0"/>
              <a:t> </a:t>
            </a:r>
            <a:r>
              <a:rPr lang="en-AU" dirty="0" smtClean="0">
                <a:hlinkClick r:id="rId2"/>
              </a:rPr>
              <a:t>pubudu.sanjeewani.thihagoda.gamage@rmit.edu.au</a:t>
            </a:r>
            <a:endParaRPr lang="en-AU" dirty="0"/>
          </a:p>
          <a:p>
            <a:r>
              <a:rPr lang="en-AU" b="1" dirty="0" smtClean="0"/>
              <a:t>Griffith</a:t>
            </a:r>
            <a:r>
              <a:rPr lang="en-AU" dirty="0" smtClean="0"/>
              <a:t>: </a:t>
            </a:r>
            <a:r>
              <a:rPr lang="en-AU" dirty="0" smtClean="0">
                <a:hlinkClick r:id="rId3"/>
              </a:rPr>
              <a:t>p.thihagodagamage@griffith.edu.au</a:t>
            </a:r>
            <a:endParaRPr lang="en-AU" dirty="0" smtClean="0"/>
          </a:p>
          <a:p>
            <a:r>
              <a:rPr lang="en-AU" b="1" dirty="0" smtClean="0"/>
              <a:t>Personal</a:t>
            </a:r>
            <a:r>
              <a:rPr lang="en-AU" dirty="0" smtClean="0"/>
              <a:t>: </a:t>
            </a:r>
            <a:r>
              <a:rPr lang="en-AU" dirty="0" smtClean="0">
                <a:hlinkClick r:id="rId4"/>
              </a:rPr>
              <a:t>pubudusanjeewani91@gmail.com</a:t>
            </a:r>
            <a:endParaRPr lang="en-AU" dirty="0" smtClean="0"/>
          </a:p>
          <a:p>
            <a:endParaRPr lang="en-AU" dirty="0"/>
          </a:p>
        </p:txBody>
      </p:sp>
      <p:sp>
        <p:nvSpPr>
          <p:cNvPr id="3" name="Rectangle 2"/>
          <p:cNvSpPr/>
          <p:nvPr/>
        </p:nvSpPr>
        <p:spPr>
          <a:xfrm>
            <a:off x="271326" y="3099955"/>
            <a:ext cx="10619382" cy="1200329"/>
          </a:xfrm>
          <a:prstGeom prst="rect">
            <a:avLst/>
          </a:prstGeom>
        </p:spPr>
        <p:txBody>
          <a:bodyPr wrap="none">
            <a:spAutoFit/>
          </a:bodyPr>
          <a:lstStyle/>
          <a:p>
            <a:r>
              <a:rPr lang="en-US" b="1" dirty="0" smtClean="0">
                <a:latin typeface="-apple-system"/>
              </a:rPr>
              <a:t>My Current </a:t>
            </a:r>
            <a:r>
              <a:rPr lang="en-US" b="1" dirty="0">
                <a:latin typeface="-apple-system"/>
              </a:rPr>
              <a:t>R</a:t>
            </a:r>
            <a:r>
              <a:rPr lang="en-US" b="1" dirty="0" smtClean="0">
                <a:latin typeface="-apple-system"/>
              </a:rPr>
              <a:t>esearch</a:t>
            </a:r>
            <a:r>
              <a:rPr lang="en-US" dirty="0" smtClean="0">
                <a:latin typeface="-apple-system"/>
              </a:rPr>
              <a:t>:</a:t>
            </a:r>
          </a:p>
          <a:p>
            <a:endParaRPr lang="en-US" dirty="0" smtClean="0">
              <a:latin typeface="-apple-system"/>
            </a:endParaRPr>
          </a:p>
          <a:p>
            <a:r>
              <a:rPr lang="en-US" b="1" dirty="0" smtClean="0">
                <a:latin typeface="-apple-system"/>
              </a:rPr>
              <a:t>RMIT</a:t>
            </a:r>
            <a:r>
              <a:rPr lang="en-US" dirty="0" smtClean="0">
                <a:latin typeface="-apple-system"/>
              </a:rPr>
              <a:t>: Diffusion </a:t>
            </a:r>
            <a:r>
              <a:rPr lang="en-US" dirty="0">
                <a:latin typeface="-apple-system"/>
              </a:rPr>
              <a:t>modelling for synthetic biometric data </a:t>
            </a:r>
            <a:r>
              <a:rPr lang="en-US" dirty="0" smtClean="0">
                <a:latin typeface="-apple-system"/>
              </a:rPr>
              <a:t>generation</a:t>
            </a:r>
          </a:p>
          <a:p>
            <a:r>
              <a:rPr lang="en-US" b="1" dirty="0">
                <a:latin typeface="-apple-system"/>
              </a:rPr>
              <a:t>Griffith</a:t>
            </a:r>
            <a:r>
              <a:rPr lang="en-US" dirty="0">
                <a:latin typeface="-apple-system"/>
              </a:rPr>
              <a:t>: A novel automatic neural network feature extractor with explanations and non-iterative </a:t>
            </a:r>
            <a:r>
              <a:rPr lang="en-US" dirty="0" smtClean="0">
                <a:latin typeface="-apple-system"/>
              </a:rPr>
              <a:t>learning</a:t>
            </a:r>
            <a:endParaRPr lang="en-AU" dirty="0"/>
          </a:p>
        </p:txBody>
      </p:sp>
    </p:spTree>
    <p:extLst>
      <p:ext uri="{BB962C8B-B14F-4D97-AF65-F5344CB8AC3E}">
        <p14:creationId xmlns:p14="http://schemas.microsoft.com/office/powerpoint/2010/main" val="10631563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3BD2FD-E8A1-436B-A908-3D551623D0A9}" type="slidenum">
              <a:rPr lang="en-AU" smtClean="0"/>
              <a:t>3</a:t>
            </a:fld>
            <a:endParaRPr lang="en-AU"/>
          </a:p>
        </p:txBody>
      </p:sp>
      <p:sp>
        <p:nvSpPr>
          <p:cNvPr id="5" name="Title 1"/>
          <p:cNvSpPr txBox="1">
            <a:spLocks/>
          </p:cNvSpPr>
          <p:nvPr/>
        </p:nvSpPr>
        <p:spPr>
          <a:xfrm>
            <a:off x="212558" y="249623"/>
            <a:ext cx="2463265" cy="741780"/>
          </a:xfrm>
          <a:prstGeom prst="rect">
            <a:avLst/>
          </a:prstGeom>
          <a:solidFill>
            <a:schemeClr val="accent5">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4000" dirty="0" smtClean="0">
                <a:solidFill>
                  <a:schemeClr val="bg1"/>
                </a:solidFill>
              </a:rPr>
              <a:t>Limitations</a:t>
            </a:r>
            <a:endParaRPr lang="en-AU" sz="4000" dirty="0">
              <a:solidFill>
                <a:schemeClr val="bg1"/>
              </a:solidFill>
            </a:endParaRPr>
          </a:p>
        </p:txBody>
      </p:sp>
      <p:sp>
        <p:nvSpPr>
          <p:cNvPr id="6" name="Rectangle 1"/>
          <p:cNvSpPr>
            <a:spLocks noChangeArrowheads="1"/>
          </p:cNvSpPr>
          <p:nvPr/>
        </p:nvSpPr>
        <p:spPr bwMode="auto">
          <a:xfrm>
            <a:off x="212559" y="1237145"/>
            <a:ext cx="10416210" cy="4401205"/>
          </a:xfrm>
          <a:prstGeom prst="rect">
            <a:avLst/>
          </a:prstGeom>
          <a:solidFill>
            <a:schemeClr val="accent4">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285750" lvl="0" indent="-285750" algn="just" eaLnBrk="0" fontAlgn="base" hangingPunct="0">
              <a:spcBef>
                <a:spcPct val="0"/>
              </a:spcBef>
              <a:spcAft>
                <a:spcPct val="0"/>
              </a:spcAft>
              <a:buFont typeface="Arial" panose="020B0604020202020204" pitchFamily="34" charset="0"/>
              <a:buChar char="•"/>
            </a:pPr>
            <a:r>
              <a:rPr kumimoji="0" lang="en-US" sz="2000" i="0" u="none" strike="noStrike" cap="none" normalizeH="0" baseline="0" dirty="0" smtClean="0">
                <a:ln>
                  <a:noFill/>
                </a:ln>
                <a:solidFill>
                  <a:schemeClr val="tx1"/>
                </a:solidFill>
                <a:effectLst/>
              </a:rPr>
              <a:t>Manual monitoring </a:t>
            </a:r>
            <a:r>
              <a:rPr lang="en-US" sz="2000" dirty="0" smtClean="0"/>
              <a:t>is </a:t>
            </a:r>
            <a:r>
              <a:rPr kumimoji="0" lang="en-US" sz="2000" i="0" u="none" strike="noStrike" cap="none" normalizeH="0" baseline="0" dirty="0" smtClean="0">
                <a:ln>
                  <a:noFill/>
                </a:ln>
                <a:solidFill>
                  <a:schemeClr val="tx1"/>
                </a:solidFill>
                <a:effectLst/>
              </a:rPr>
              <a:t>subject to human error, inconsistency, and fatigue</a:t>
            </a:r>
          </a:p>
          <a:p>
            <a:pPr marL="285750" lvl="0" indent="-285750" algn="just" eaLnBrk="0" fontAlgn="base" hangingPunct="0">
              <a:spcBef>
                <a:spcPct val="0"/>
              </a:spcBef>
              <a:spcAft>
                <a:spcPct val="0"/>
              </a:spcAft>
              <a:buFont typeface="Arial" panose="020B0604020202020204" pitchFamily="34" charset="0"/>
              <a:buChar char="•"/>
            </a:pPr>
            <a:endParaRPr kumimoji="0" lang="en-US" sz="2000" i="0" u="none" strike="noStrike" cap="none" normalizeH="0" baseline="0" dirty="0" smtClean="0">
              <a:ln>
                <a:noFill/>
              </a:ln>
              <a:solidFill>
                <a:schemeClr val="tx1"/>
              </a:solidFill>
              <a:effectLst/>
            </a:endParaRPr>
          </a:p>
          <a:p>
            <a:pPr marL="285750" lvl="0" indent="-285750" algn="just" eaLnBrk="0" fontAlgn="base" hangingPunct="0">
              <a:spcBef>
                <a:spcPct val="0"/>
              </a:spcBef>
              <a:spcAft>
                <a:spcPct val="0"/>
              </a:spcAft>
              <a:buFont typeface="Arial" panose="020B0604020202020204" pitchFamily="34" charset="0"/>
              <a:buChar char="•"/>
            </a:pPr>
            <a:r>
              <a:rPr lang="en-US" sz="2000" dirty="0" smtClean="0"/>
              <a:t>Continual supervision is not practical when there are too many workers</a:t>
            </a:r>
            <a:endParaRPr kumimoji="0" lang="en-US" sz="2000" i="0" u="none" strike="noStrike" cap="none" normalizeH="0" baseline="0" dirty="0" smtClean="0">
              <a:ln>
                <a:noFill/>
              </a:ln>
              <a:solidFill>
                <a:schemeClr val="tx1"/>
              </a:solidFill>
              <a:effectLst/>
            </a:endParaRPr>
          </a:p>
          <a:p>
            <a:pPr lvl="0" algn="just" eaLnBrk="0" fontAlgn="base" hangingPunct="0">
              <a:spcBef>
                <a:spcPct val="0"/>
              </a:spcBef>
              <a:spcAft>
                <a:spcPct val="0"/>
              </a:spcAft>
            </a:pPr>
            <a:endParaRPr kumimoji="0" lang="en-US" sz="2000" i="0" u="none" strike="noStrike" cap="none" normalizeH="0" baseline="0" dirty="0" smtClean="0">
              <a:ln>
                <a:noFill/>
              </a:ln>
              <a:solidFill>
                <a:schemeClr val="tx1"/>
              </a:solidFill>
              <a:effectLst/>
            </a:endParaRPr>
          </a:p>
          <a:p>
            <a:pPr marL="285750" lvl="0" indent="-285750" algn="just" eaLnBrk="0" fontAlgn="base" hangingPunct="0">
              <a:spcBef>
                <a:spcPct val="0"/>
              </a:spcBef>
              <a:spcAft>
                <a:spcPct val="0"/>
              </a:spcAft>
              <a:buFont typeface="Arial" panose="020B0604020202020204" pitchFamily="34" charset="0"/>
              <a:buChar char="•"/>
            </a:pPr>
            <a:r>
              <a:rPr kumimoji="0" lang="en-US" sz="2000" i="0" u="none" strike="noStrike" cap="none" normalizeH="0" baseline="0" dirty="0" smtClean="0">
                <a:ln>
                  <a:noFill/>
                </a:ln>
                <a:solidFill>
                  <a:schemeClr val="tx1"/>
                </a:solidFill>
                <a:effectLst/>
              </a:rPr>
              <a:t>Latency and centralized </a:t>
            </a:r>
            <a:r>
              <a:rPr lang="en-US" sz="2000" dirty="0" smtClean="0"/>
              <a:t>p</a:t>
            </a:r>
            <a:r>
              <a:rPr kumimoji="0" lang="en-US" sz="2000" i="0" u="none" strike="noStrike" cap="none" normalizeH="0" baseline="0" dirty="0" smtClean="0">
                <a:ln>
                  <a:noFill/>
                </a:ln>
                <a:solidFill>
                  <a:schemeClr val="tx1"/>
                </a:solidFill>
                <a:effectLst/>
              </a:rPr>
              <a:t>rocessing hinder timely responses to safety incidents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sz="2000" i="0" u="none" strike="noStrike" cap="none" normalizeH="0" baseline="0" dirty="0" smtClean="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000" i="0" u="none" strike="noStrike" cap="none" normalizeH="0" baseline="0" dirty="0" smtClean="0">
                <a:ln>
                  <a:noFill/>
                </a:ln>
                <a:solidFill>
                  <a:schemeClr val="tx1"/>
                </a:solidFill>
                <a:effectLst/>
              </a:rPr>
              <a:t>Complexity and skill </a:t>
            </a:r>
            <a:r>
              <a:rPr lang="en-US" sz="2000" dirty="0" smtClean="0"/>
              <a:t>r</a:t>
            </a:r>
            <a:r>
              <a:rPr kumimoji="0" lang="en-US" sz="2000" i="0" u="none" strike="noStrike" cap="none" normalizeH="0" baseline="0" dirty="0" smtClean="0">
                <a:ln>
                  <a:noFill/>
                </a:ln>
                <a:solidFill>
                  <a:schemeClr val="tx1"/>
                </a:solidFill>
                <a:effectLst/>
              </a:rPr>
              <a:t>equirements (specialized knowledge)</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sz="2000" i="0" u="none" strike="noStrike" cap="none" normalizeH="0" baseline="0" dirty="0" smtClean="0">
              <a:ln>
                <a:noFill/>
              </a:ln>
              <a:solidFill>
                <a:schemeClr val="tx1"/>
              </a:solidFill>
              <a:effectLst/>
            </a:endParaRPr>
          </a:p>
          <a:p>
            <a:pPr marL="285750" lvl="0" indent="-285750" algn="just" eaLnBrk="0" fontAlgn="base" hangingPunct="0">
              <a:spcBef>
                <a:spcPct val="0"/>
              </a:spcBef>
              <a:spcAft>
                <a:spcPct val="0"/>
              </a:spcAft>
              <a:buFont typeface="Arial" panose="020B0604020202020204" pitchFamily="34" charset="0"/>
              <a:buChar char="•"/>
            </a:pPr>
            <a:r>
              <a:rPr lang="en-US" sz="2000" dirty="0"/>
              <a:t>H</a:t>
            </a:r>
            <a:r>
              <a:rPr kumimoji="0" lang="en-US" sz="2000" i="0" u="none" strike="noStrike" cap="none" normalizeH="0" baseline="0" dirty="0" smtClean="0">
                <a:ln>
                  <a:noFill/>
                </a:ln>
                <a:solidFill>
                  <a:schemeClr val="tx1"/>
                </a:solidFill>
                <a:effectLst/>
              </a:rPr>
              <a:t>igh cost and infrastructure </a:t>
            </a:r>
            <a:r>
              <a:rPr lang="en-US" sz="2000" dirty="0" smtClean="0"/>
              <a:t>n</a:t>
            </a:r>
            <a:r>
              <a:rPr kumimoji="0" lang="en-US" sz="2000" i="0" u="none" strike="noStrike" cap="none" normalizeH="0" baseline="0" dirty="0" smtClean="0">
                <a:ln>
                  <a:noFill/>
                </a:ln>
                <a:solidFill>
                  <a:schemeClr val="tx1"/>
                </a:solidFill>
                <a:effectLst/>
              </a:rPr>
              <a:t>eeds e.g.,</a:t>
            </a:r>
            <a:r>
              <a:rPr kumimoji="0" lang="en-US" sz="2000" i="0" u="none" strike="noStrike" cap="none" normalizeH="0" dirty="0" smtClean="0">
                <a:ln>
                  <a:noFill/>
                </a:ln>
                <a:solidFill>
                  <a:schemeClr val="tx1"/>
                </a:solidFill>
                <a:effectLst/>
              </a:rPr>
              <a:t> </a:t>
            </a:r>
            <a:r>
              <a:rPr lang="en-US" sz="2000" dirty="0" smtClean="0"/>
              <a:t>sensors, RFID tags</a:t>
            </a:r>
          </a:p>
          <a:p>
            <a:pPr marL="285750" lvl="0" indent="-285750" algn="just" eaLnBrk="0" fontAlgn="base" hangingPunct="0">
              <a:spcBef>
                <a:spcPct val="0"/>
              </a:spcBef>
              <a:spcAft>
                <a:spcPct val="0"/>
              </a:spcAft>
              <a:buFont typeface="Arial" panose="020B0604020202020204" pitchFamily="34" charset="0"/>
              <a:buChar char="•"/>
            </a:pPr>
            <a:endParaRPr lang="en-US" sz="2000" dirty="0"/>
          </a:p>
          <a:p>
            <a:pPr marL="285750" indent="-285750" algn="just" eaLnBrk="0" fontAlgn="base" hangingPunct="0">
              <a:spcBef>
                <a:spcPct val="0"/>
              </a:spcBef>
              <a:spcAft>
                <a:spcPct val="0"/>
              </a:spcAft>
              <a:buFont typeface="Arial" panose="020B0604020202020204" pitchFamily="34" charset="0"/>
              <a:buChar char="•"/>
            </a:pPr>
            <a:r>
              <a:rPr kumimoji="0" lang="en-US" sz="2000" i="0" u="none" strike="noStrike" cap="none" normalizeH="0" baseline="0" dirty="0" smtClean="0">
                <a:ln>
                  <a:noFill/>
                </a:ln>
                <a:solidFill>
                  <a:schemeClr val="tx1"/>
                </a:solidFill>
                <a:effectLst/>
              </a:rPr>
              <a:t>Limited accuracy </a:t>
            </a:r>
            <a:r>
              <a:rPr lang="en-US" sz="2000" dirty="0"/>
              <a:t>and </a:t>
            </a:r>
            <a:r>
              <a:rPr lang="en-US" sz="2000" dirty="0" smtClean="0"/>
              <a:t>inflexibility</a:t>
            </a:r>
            <a:endParaRPr lang="en-US" sz="2000" dirty="0"/>
          </a:p>
          <a:p>
            <a:pPr marR="0" lvl="0" algn="just" defTabSz="914400" rtl="0" eaLnBrk="0" fontAlgn="base" latinLnBrk="0" hangingPunct="0">
              <a:lnSpc>
                <a:spcPct val="100000"/>
              </a:lnSpc>
              <a:spcBef>
                <a:spcPct val="0"/>
              </a:spcBef>
              <a:spcAft>
                <a:spcPct val="0"/>
              </a:spcAft>
              <a:buClrTx/>
              <a:buSzTx/>
              <a:tabLst/>
            </a:pPr>
            <a:endParaRPr lang="en-US" sz="2000" dirty="0"/>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000" dirty="0" smtClean="0"/>
              <a:t>R</a:t>
            </a:r>
            <a:r>
              <a:rPr kumimoji="0" lang="en-US" sz="2000" i="0" u="none" strike="noStrike" cap="none" normalizeH="0" baseline="0" dirty="0" smtClean="0">
                <a:ln>
                  <a:noFill/>
                </a:ln>
                <a:solidFill>
                  <a:schemeClr val="tx1"/>
                </a:solidFill>
                <a:effectLst/>
              </a:rPr>
              <a:t>equire extensive cloud infrastructure</a:t>
            </a:r>
            <a:r>
              <a:rPr kumimoji="0" lang="en-US" sz="2000" i="0" u="none" strike="noStrike" cap="none" normalizeH="0" dirty="0" smtClean="0">
                <a:ln>
                  <a:noFill/>
                </a:ln>
                <a:solidFill>
                  <a:schemeClr val="tx1"/>
                </a:solidFill>
                <a:effectLst/>
              </a:rPr>
              <a:t> and high speed internet connections</a:t>
            </a:r>
            <a:endParaRPr kumimoji="0" lang="en-US" sz="2000" i="0" u="none" strike="noStrike" cap="none" normalizeH="0" baseline="0" dirty="0" smtClean="0">
              <a:ln>
                <a:noFill/>
              </a:ln>
              <a:solidFill>
                <a:schemeClr val="tx1"/>
              </a:solidFill>
              <a:effectLst/>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sz="2000" dirty="0"/>
          </a:p>
        </p:txBody>
      </p:sp>
    </p:spTree>
    <p:extLst>
      <p:ext uri="{BB962C8B-B14F-4D97-AF65-F5344CB8AC3E}">
        <p14:creationId xmlns:p14="http://schemas.microsoft.com/office/powerpoint/2010/main" val="18332269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3BD2FD-E8A1-436B-A908-3D551623D0A9}" type="slidenum">
              <a:rPr lang="en-AU" smtClean="0"/>
              <a:t>4</a:t>
            </a:fld>
            <a:endParaRPr lang="en-AU"/>
          </a:p>
        </p:txBody>
      </p:sp>
      <p:sp>
        <p:nvSpPr>
          <p:cNvPr id="6" name="Rectangle 5"/>
          <p:cNvSpPr/>
          <p:nvPr/>
        </p:nvSpPr>
        <p:spPr>
          <a:xfrm>
            <a:off x="212557" y="1276896"/>
            <a:ext cx="5302719" cy="2031325"/>
          </a:xfrm>
          <a:prstGeom prst="rect">
            <a:avLst/>
          </a:prstGeom>
          <a:noFill/>
        </p:spPr>
        <p:txBody>
          <a:bodyPr wrap="square">
            <a:spAutoFit/>
          </a:bodyPr>
          <a:lstStyle/>
          <a:p>
            <a:pPr marL="342900" indent="-342900" algn="just">
              <a:buFont typeface="+mj-lt"/>
              <a:buAutoNum type="arabicPeriod"/>
            </a:pPr>
            <a:r>
              <a:rPr lang="en-US" sz="1600" i="0" u="none" strike="noStrike" baseline="0" dirty="0" smtClean="0"/>
              <a:t>Innovative end-to-end PPE detection model</a:t>
            </a:r>
          </a:p>
          <a:p>
            <a:pPr marL="342900" indent="-342900" algn="just">
              <a:buFont typeface="+mj-lt"/>
              <a:buAutoNum type="arabicPeriod"/>
            </a:pPr>
            <a:endParaRPr lang="en-US" sz="1600" i="0" u="none" strike="noStrike" baseline="0" dirty="0" smtClean="0"/>
          </a:p>
          <a:p>
            <a:pPr marL="342900" indent="-342900" algn="just">
              <a:buFont typeface="+mj-lt"/>
              <a:buAutoNum type="arabicPeriod"/>
            </a:pPr>
            <a:r>
              <a:rPr lang="en-AU" sz="1600" i="0" u="none" strike="noStrike" baseline="0" dirty="0" smtClean="0"/>
              <a:t>Enhanced dataset augmentation techniques</a:t>
            </a:r>
          </a:p>
          <a:p>
            <a:pPr marL="342900" indent="-342900" algn="just">
              <a:buFont typeface="+mj-lt"/>
              <a:buAutoNum type="arabicPeriod"/>
            </a:pPr>
            <a:endParaRPr lang="en-AU" sz="1600" i="0" u="none" strike="noStrike" baseline="0" dirty="0" smtClean="0"/>
          </a:p>
          <a:p>
            <a:pPr marL="342900" indent="-342900" algn="just">
              <a:buFont typeface="+mj-lt"/>
              <a:buAutoNum type="arabicPeriod"/>
            </a:pPr>
            <a:r>
              <a:rPr lang="en-US" sz="1600" i="0" u="none" strike="noStrike" baseline="0" dirty="0" smtClean="0"/>
              <a:t>Automatic instance segmentation and classification</a:t>
            </a:r>
          </a:p>
          <a:p>
            <a:pPr marL="342900" indent="-342900" algn="just">
              <a:buFont typeface="+mj-lt"/>
              <a:buAutoNum type="arabicPeriod"/>
            </a:pPr>
            <a:endParaRPr lang="en-AU" sz="1600" i="0" u="none" strike="noStrike" baseline="0" dirty="0" smtClean="0"/>
          </a:p>
          <a:p>
            <a:pPr marL="342900" indent="-342900" algn="just">
              <a:buFont typeface="+mj-lt"/>
              <a:buAutoNum type="arabicPeriod"/>
            </a:pPr>
            <a:r>
              <a:rPr lang="en-US" sz="1600" i="0" u="none" strike="noStrike" baseline="0" dirty="0" smtClean="0"/>
              <a:t>Edge deployment for real-time processing</a:t>
            </a:r>
          </a:p>
          <a:p>
            <a:pPr marL="342900" indent="-342900" algn="just">
              <a:buFont typeface="+mj-lt"/>
              <a:buAutoNum type="arabicPeriod"/>
            </a:pPr>
            <a:endParaRPr lang="en-US" sz="1400" i="0" u="none" strike="noStrike" baseline="0" dirty="0" smtClean="0"/>
          </a:p>
        </p:txBody>
      </p:sp>
      <p:pic>
        <p:nvPicPr>
          <p:cNvPr id="7" name="Picture 6"/>
          <p:cNvPicPr/>
          <p:nvPr/>
        </p:nvPicPr>
        <p:blipFill>
          <a:blip r:embed="rId2"/>
          <a:stretch>
            <a:fillRect/>
          </a:stretch>
        </p:blipFill>
        <p:spPr>
          <a:xfrm>
            <a:off x="1328286" y="3111005"/>
            <a:ext cx="9375006" cy="3019217"/>
          </a:xfrm>
          <a:prstGeom prst="rect">
            <a:avLst/>
          </a:prstGeom>
        </p:spPr>
      </p:pic>
      <p:sp>
        <p:nvSpPr>
          <p:cNvPr id="8" name="Rectangle 7"/>
          <p:cNvSpPr/>
          <p:nvPr/>
        </p:nvSpPr>
        <p:spPr>
          <a:xfrm>
            <a:off x="4367759" y="6187073"/>
            <a:ext cx="2911053" cy="338554"/>
          </a:xfrm>
          <a:prstGeom prst="rect">
            <a:avLst/>
          </a:prstGeom>
          <a:solidFill>
            <a:schemeClr val="accent5">
              <a:lumMod val="20000"/>
              <a:lumOff val="80000"/>
            </a:schemeClr>
          </a:solidFill>
        </p:spPr>
        <p:txBody>
          <a:bodyPr wrap="none">
            <a:spAutoFit/>
          </a:bodyPr>
          <a:lstStyle/>
          <a:p>
            <a:pPr algn="ctr"/>
            <a:r>
              <a:rPr lang="en-AU" sz="1600" b="1" i="0" u="none" strike="noStrike" baseline="0" dirty="0" smtClean="0"/>
              <a:t>Figure 1. </a:t>
            </a:r>
            <a:r>
              <a:rPr lang="en-AU" sz="1600" b="0" i="0" u="none" strike="noStrike" baseline="0" dirty="0" smtClean="0"/>
              <a:t>Proposed methodology</a:t>
            </a:r>
            <a:endParaRPr lang="en-AU" sz="1600" dirty="0"/>
          </a:p>
        </p:txBody>
      </p:sp>
      <p:sp>
        <p:nvSpPr>
          <p:cNvPr id="2" name="Rectangle 1"/>
          <p:cNvSpPr/>
          <p:nvPr/>
        </p:nvSpPr>
        <p:spPr>
          <a:xfrm>
            <a:off x="6763353" y="1276896"/>
            <a:ext cx="5210474" cy="2246769"/>
          </a:xfrm>
          <a:prstGeom prst="rect">
            <a:avLst/>
          </a:prstGeom>
        </p:spPr>
        <p:txBody>
          <a:bodyPr wrap="square">
            <a:spAutoFit/>
          </a:bodyPr>
          <a:lstStyle/>
          <a:p>
            <a:pPr marL="342900" indent="-342900" algn="just">
              <a:buFont typeface="+mj-lt"/>
              <a:buAutoNum type="arabicPeriod" startAt="5"/>
            </a:pPr>
            <a:r>
              <a:rPr lang="en-AU" sz="1600" dirty="0"/>
              <a:t>AI-enabled edge processing</a:t>
            </a:r>
          </a:p>
          <a:p>
            <a:pPr marL="342900" indent="-342900" algn="just">
              <a:buFont typeface="+mj-lt"/>
              <a:buAutoNum type="arabicPeriod" startAt="5"/>
            </a:pPr>
            <a:endParaRPr lang="en-AU" sz="1600" dirty="0"/>
          </a:p>
          <a:p>
            <a:pPr marL="342900" indent="-342900" algn="just">
              <a:buFont typeface="+mj-lt"/>
              <a:buAutoNum type="arabicPeriod" startAt="5"/>
            </a:pPr>
            <a:r>
              <a:rPr lang="en-US" sz="1600" dirty="0"/>
              <a:t>Integration with external sensors</a:t>
            </a:r>
          </a:p>
          <a:p>
            <a:pPr marL="342900" indent="-342900" algn="just">
              <a:buFont typeface="+mj-lt"/>
              <a:buAutoNum type="arabicPeriod" startAt="5"/>
            </a:pPr>
            <a:endParaRPr lang="en-US" sz="1600" dirty="0"/>
          </a:p>
          <a:p>
            <a:pPr marL="342900" indent="-342900" algn="just">
              <a:buFont typeface="+mj-lt"/>
              <a:buAutoNum type="arabicPeriod" startAt="5"/>
            </a:pPr>
            <a:r>
              <a:rPr lang="en-US" sz="1600" dirty="0"/>
              <a:t>Extensive experimental validation</a:t>
            </a:r>
          </a:p>
          <a:p>
            <a:pPr marL="342900" indent="-342900" algn="just">
              <a:buFont typeface="+mj-lt"/>
              <a:buAutoNum type="arabicPeriod" startAt="5"/>
            </a:pPr>
            <a:endParaRPr lang="en-US" sz="1600" dirty="0"/>
          </a:p>
          <a:p>
            <a:pPr marL="342900" indent="-342900" algn="just">
              <a:buFont typeface="+mj-lt"/>
              <a:buAutoNum type="arabicPeriod" startAt="5"/>
            </a:pPr>
            <a:r>
              <a:rPr lang="en-US" sz="1600" dirty="0"/>
              <a:t>Comparative analysis of real-world data</a:t>
            </a:r>
          </a:p>
          <a:p>
            <a:pPr marL="342900" indent="-342900" algn="just">
              <a:buFont typeface="+mj-lt"/>
              <a:buAutoNum type="arabicPeriod" startAt="5"/>
            </a:pPr>
            <a:endParaRPr lang="en-AU" sz="1400" dirty="0"/>
          </a:p>
          <a:p>
            <a:pPr marL="342900" indent="-342900" algn="just">
              <a:buFont typeface="+mj-lt"/>
              <a:buAutoNum type="arabicPeriod" startAt="5"/>
            </a:pPr>
            <a:endParaRPr lang="en-AU" sz="1400" dirty="0"/>
          </a:p>
        </p:txBody>
      </p:sp>
      <p:sp>
        <p:nvSpPr>
          <p:cNvPr id="10" name="Title 1"/>
          <p:cNvSpPr>
            <a:spLocks noGrp="1"/>
          </p:cNvSpPr>
          <p:nvPr>
            <p:ph type="title"/>
          </p:nvPr>
        </p:nvSpPr>
        <p:spPr>
          <a:xfrm>
            <a:off x="212558" y="249623"/>
            <a:ext cx="4282440" cy="741780"/>
          </a:xfrm>
          <a:solidFill>
            <a:schemeClr val="accent5">
              <a:lumMod val="50000"/>
            </a:schemeClr>
          </a:solidFill>
        </p:spPr>
        <p:txBody>
          <a:bodyPr>
            <a:normAutofit/>
          </a:bodyPr>
          <a:lstStyle/>
          <a:p>
            <a:r>
              <a:rPr lang="en-AU" sz="4000" dirty="0" smtClean="0">
                <a:solidFill>
                  <a:schemeClr val="bg1"/>
                </a:solidFill>
              </a:rPr>
              <a:t>What is Proposed ?</a:t>
            </a:r>
          </a:p>
        </p:txBody>
      </p:sp>
    </p:spTree>
    <p:extLst>
      <p:ext uri="{BB962C8B-B14F-4D97-AF65-F5344CB8AC3E}">
        <p14:creationId xmlns:p14="http://schemas.microsoft.com/office/powerpoint/2010/main" val="10935152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3BD2FD-E8A1-436B-A908-3D551623D0A9}" type="slidenum">
              <a:rPr lang="en-AU" smtClean="0"/>
              <a:t>5</a:t>
            </a:fld>
            <a:endParaRPr lang="en-AU"/>
          </a:p>
        </p:txBody>
      </p:sp>
      <p:graphicFrame>
        <p:nvGraphicFramePr>
          <p:cNvPr id="6" name="Table 5"/>
          <p:cNvGraphicFramePr>
            <a:graphicFrameLocks noGrp="1"/>
          </p:cNvGraphicFramePr>
          <p:nvPr>
            <p:extLst>
              <p:ext uri="{D42A27DB-BD31-4B8C-83A1-F6EECF244321}">
                <p14:modId xmlns:p14="http://schemas.microsoft.com/office/powerpoint/2010/main" val="3667808862"/>
              </p:ext>
            </p:extLst>
          </p:nvPr>
        </p:nvGraphicFramePr>
        <p:xfrm>
          <a:off x="548643" y="2235061"/>
          <a:ext cx="11107553" cy="2376000"/>
        </p:xfrm>
        <a:graphic>
          <a:graphicData uri="http://schemas.openxmlformats.org/drawingml/2006/table">
            <a:tbl>
              <a:tblPr>
                <a:tableStyleId>{BC89EF96-8CEA-46FF-86C4-4CE0E7609802}</a:tableStyleId>
              </a:tblPr>
              <a:tblGrid>
                <a:gridCol w="658544"/>
                <a:gridCol w="1985681"/>
                <a:gridCol w="7250545"/>
                <a:gridCol w="1212783"/>
              </a:tblGrid>
              <a:tr h="475200">
                <a:tc>
                  <a:txBody>
                    <a:bodyPr/>
                    <a:lstStyle/>
                    <a:p>
                      <a:pPr algn="ctr" fontAlgn="ctr">
                        <a:lnSpc>
                          <a:spcPct val="150000"/>
                        </a:lnSpc>
                      </a:pPr>
                      <a:r>
                        <a:rPr lang="en-US" sz="1600" u="none" strike="noStrike" kern="500" baseline="0" dirty="0">
                          <a:effectLst/>
                        </a:rPr>
                        <a:t>ID</a:t>
                      </a:r>
                      <a:endParaRPr lang="en-AU" sz="1600" b="1" i="0" u="none" strike="noStrike" kern="500" baseline="0" dirty="0">
                        <a:solidFill>
                          <a:srgbClr val="000000"/>
                        </a:solidFill>
                        <a:effectLst/>
                        <a:latin typeface="Calibri" panose="020F0502020204030204" pitchFamily="34" charset="0"/>
                      </a:endParaRPr>
                    </a:p>
                  </a:txBody>
                  <a:tcPr marL="6350" marR="6350" marT="6350" marB="0" anchor="ctr">
                    <a:solidFill>
                      <a:schemeClr val="accent5">
                        <a:lumMod val="20000"/>
                        <a:lumOff val="80000"/>
                      </a:schemeClr>
                    </a:solidFill>
                  </a:tcPr>
                </a:tc>
                <a:tc>
                  <a:txBody>
                    <a:bodyPr/>
                    <a:lstStyle/>
                    <a:p>
                      <a:pPr algn="ctr" fontAlgn="ctr">
                        <a:lnSpc>
                          <a:spcPct val="150000"/>
                        </a:lnSpc>
                      </a:pPr>
                      <a:r>
                        <a:rPr lang="en-US" sz="1600" u="none" strike="noStrike" kern="500" baseline="0" dirty="0">
                          <a:effectLst/>
                        </a:rPr>
                        <a:t>Display Name</a:t>
                      </a:r>
                      <a:endParaRPr lang="en-AU" sz="1600" b="1" i="0" u="none" strike="noStrike" kern="500" baseline="0" dirty="0">
                        <a:solidFill>
                          <a:srgbClr val="000000"/>
                        </a:solidFill>
                        <a:effectLst/>
                        <a:latin typeface="Calibri" panose="020F0502020204030204" pitchFamily="34" charset="0"/>
                      </a:endParaRPr>
                    </a:p>
                  </a:txBody>
                  <a:tcPr marL="6350" marR="6350" marT="6350" marB="0" anchor="ctr">
                    <a:solidFill>
                      <a:schemeClr val="accent5">
                        <a:lumMod val="20000"/>
                        <a:lumOff val="80000"/>
                      </a:schemeClr>
                    </a:solidFill>
                  </a:tcPr>
                </a:tc>
                <a:tc>
                  <a:txBody>
                    <a:bodyPr/>
                    <a:lstStyle/>
                    <a:p>
                      <a:pPr algn="ctr" fontAlgn="ctr">
                        <a:lnSpc>
                          <a:spcPct val="150000"/>
                        </a:lnSpc>
                      </a:pPr>
                      <a:r>
                        <a:rPr lang="en-US" sz="1600" u="none" strike="noStrike" kern="500" baseline="0" dirty="0">
                          <a:effectLst/>
                        </a:rPr>
                        <a:t>Description</a:t>
                      </a:r>
                      <a:endParaRPr lang="en-AU" sz="1600" b="1" i="0" u="none" strike="noStrike" kern="500" baseline="0" dirty="0">
                        <a:solidFill>
                          <a:srgbClr val="000000"/>
                        </a:solidFill>
                        <a:effectLst/>
                        <a:latin typeface="Calibri" panose="020F0502020204030204" pitchFamily="34" charset="0"/>
                      </a:endParaRPr>
                    </a:p>
                  </a:txBody>
                  <a:tcPr marL="6350" marR="6350" marT="6350" marB="0" anchor="ctr">
                    <a:solidFill>
                      <a:schemeClr val="accent5">
                        <a:lumMod val="20000"/>
                        <a:lumOff val="80000"/>
                      </a:schemeClr>
                    </a:solidFill>
                  </a:tcPr>
                </a:tc>
                <a:tc>
                  <a:txBody>
                    <a:bodyPr/>
                    <a:lstStyle/>
                    <a:p>
                      <a:pPr algn="ctr" fontAlgn="ctr">
                        <a:lnSpc>
                          <a:spcPct val="150000"/>
                        </a:lnSpc>
                      </a:pPr>
                      <a:r>
                        <a:rPr lang="en-US" sz="1600" u="none" strike="noStrike" kern="500" baseline="0" dirty="0">
                          <a:effectLst/>
                        </a:rPr>
                        <a:t>Color</a:t>
                      </a:r>
                      <a:endParaRPr lang="en-AU" sz="1600" b="1" i="0" u="none" strike="noStrike" kern="500" baseline="0" dirty="0">
                        <a:solidFill>
                          <a:srgbClr val="000000"/>
                        </a:solidFill>
                        <a:effectLst/>
                        <a:latin typeface="Calibri" panose="020F0502020204030204" pitchFamily="34" charset="0"/>
                      </a:endParaRPr>
                    </a:p>
                  </a:txBody>
                  <a:tcPr marL="6350" marR="6350" marT="6350" marB="0" anchor="ctr">
                    <a:solidFill>
                      <a:schemeClr val="accent5">
                        <a:lumMod val="20000"/>
                        <a:lumOff val="80000"/>
                      </a:schemeClr>
                    </a:solidFill>
                  </a:tcPr>
                </a:tc>
              </a:tr>
              <a:tr h="475200">
                <a:tc>
                  <a:txBody>
                    <a:bodyPr/>
                    <a:lstStyle/>
                    <a:p>
                      <a:pPr algn="ctr" fontAlgn="ctr">
                        <a:lnSpc>
                          <a:spcPct val="150000"/>
                        </a:lnSpc>
                      </a:pPr>
                      <a:r>
                        <a:rPr lang="en-US" sz="1600" u="none" strike="noStrike" kern="500" baseline="0" dirty="0">
                          <a:effectLst/>
                        </a:rPr>
                        <a:t>1</a:t>
                      </a:r>
                      <a:endParaRPr lang="en-AU" sz="1600" b="0" i="0" u="none" strike="noStrike" kern="500" baseline="0"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kern="500" baseline="0" dirty="0">
                          <a:effectLst/>
                        </a:rPr>
                        <a:t>Person: Hard hat &amp; vest</a:t>
                      </a:r>
                      <a:endParaRPr lang="en-AU" sz="1600" b="0" i="0" u="none" strike="noStrike" kern="500" baseline="0"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kern="500" baseline="0" dirty="0">
                          <a:effectLst/>
                        </a:rPr>
                        <a:t>Person wearing both a hard hat and high visibility safety vest with reflective stripes</a:t>
                      </a:r>
                      <a:endParaRPr lang="en-AU" sz="1600" b="0" i="0" u="none" strike="noStrike" kern="500" baseline="0"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kern="500" baseline="0">
                          <a:effectLst/>
                        </a:rPr>
                        <a:t>Green</a:t>
                      </a:r>
                      <a:endParaRPr lang="en-AU" sz="1600" b="0" i="0" u="none" strike="noStrike" kern="500" baseline="0">
                        <a:solidFill>
                          <a:srgbClr val="000000"/>
                        </a:solidFill>
                        <a:effectLst/>
                        <a:latin typeface="Calibri" panose="020F0502020204030204" pitchFamily="34" charset="0"/>
                      </a:endParaRPr>
                    </a:p>
                  </a:txBody>
                  <a:tcPr marL="6350" marR="6350" marT="6350" marB="0" anchor="ctr"/>
                </a:tc>
              </a:tr>
              <a:tr h="475200">
                <a:tc>
                  <a:txBody>
                    <a:bodyPr/>
                    <a:lstStyle/>
                    <a:p>
                      <a:pPr algn="ctr" fontAlgn="ctr">
                        <a:lnSpc>
                          <a:spcPct val="150000"/>
                        </a:lnSpc>
                      </a:pPr>
                      <a:r>
                        <a:rPr lang="en-US" sz="1600" u="none" strike="noStrike" kern="500" baseline="0" dirty="0">
                          <a:effectLst/>
                        </a:rPr>
                        <a:t>2</a:t>
                      </a:r>
                      <a:endParaRPr lang="en-AU" sz="1600" b="0" i="0" u="none" strike="noStrike" kern="500" baseline="0"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kern="500" baseline="0" dirty="0">
                          <a:effectLst/>
                        </a:rPr>
                        <a:t>Person: Hard hat only</a:t>
                      </a:r>
                      <a:endParaRPr lang="en-AU" sz="1600" b="0" i="0" u="none" strike="noStrike" kern="500" baseline="0"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kern="500" baseline="0" dirty="0">
                          <a:effectLst/>
                        </a:rPr>
                        <a:t>Person wearing only a hard hat (without high visible safety vest with reflective stripes)</a:t>
                      </a:r>
                      <a:endParaRPr lang="en-AU" sz="1600" b="0" i="0" u="none" strike="noStrike" kern="500" baseline="0"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kern="500" baseline="0">
                          <a:effectLst/>
                        </a:rPr>
                        <a:t>Yellow</a:t>
                      </a:r>
                      <a:endParaRPr lang="en-AU" sz="1600" b="0" i="0" u="none" strike="noStrike" kern="500" baseline="0">
                        <a:solidFill>
                          <a:srgbClr val="000000"/>
                        </a:solidFill>
                        <a:effectLst/>
                        <a:latin typeface="Calibri" panose="020F0502020204030204" pitchFamily="34" charset="0"/>
                      </a:endParaRPr>
                    </a:p>
                  </a:txBody>
                  <a:tcPr marL="6350" marR="6350" marT="6350" marB="0" anchor="ctr"/>
                </a:tc>
              </a:tr>
              <a:tr h="475200">
                <a:tc>
                  <a:txBody>
                    <a:bodyPr/>
                    <a:lstStyle/>
                    <a:p>
                      <a:pPr algn="ctr" fontAlgn="ctr">
                        <a:lnSpc>
                          <a:spcPct val="150000"/>
                        </a:lnSpc>
                      </a:pPr>
                      <a:r>
                        <a:rPr lang="en-US" sz="1600" u="none" strike="noStrike" kern="500" baseline="0" dirty="0">
                          <a:effectLst/>
                        </a:rPr>
                        <a:t>3</a:t>
                      </a:r>
                      <a:endParaRPr lang="en-AU" sz="1600" b="0" i="0" u="none" strike="noStrike" kern="500" baseline="0"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kern="500" baseline="0" dirty="0">
                          <a:effectLst/>
                        </a:rPr>
                        <a:t>Person: Vest only</a:t>
                      </a:r>
                      <a:endParaRPr lang="en-AU" sz="1600" b="0" i="0" u="none" strike="noStrike" kern="500" baseline="0"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kern="500" baseline="0" dirty="0">
                          <a:effectLst/>
                        </a:rPr>
                        <a:t>Person wearing only high visible safety vest with reflective stripes (without a hard hat)</a:t>
                      </a:r>
                      <a:endParaRPr lang="en-AU" sz="1600" b="0" i="0" u="none" strike="noStrike" kern="500" baseline="0"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kern="500" baseline="0" dirty="0">
                          <a:effectLst/>
                        </a:rPr>
                        <a:t>Orange</a:t>
                      </a:r>
                      <a:endParaRPr lang="en-AU" sz="1600" b="0" i="0" u="none" strike="noStrike" kern="500" baseline="0" dirty="0">
                        <a:solidFill>
                          <a:srgbClr val="000000"/>
                        </a:solidFill>
                        <a:effectLst/>
                        <a:latin typeface="Calibri" panose="020F0502020204030204" pitchFamily="34" charset="0"/>
                      </a:endParaRPr>
                    </a:p>
                  </a:txBody>
                  <a:tcPr marL="6350" marR="6350" marT="6350" marB="0" anchor="ctr"/>
                </a:tc>
              </a:tr>
              <a:tr h="475200">
                <a:tc>
                  <a:txBody>
                    <a:bodyPr/>
                    <a:lstStyle/>
                    <a:p>
                      <a:pPr algn="ctr" fontAlgn="ctr">
                        <a:lnSpc>
                          <a:spcPct val="150000"/>
                        </a:lnSpc>
                      </a:pPr>
                      <a:r>
                        <a:rPr lang="en-US" sz="1600" u="none" strike="noStrike" kern="500" baseline="0" dirty="0">
                          <a:effectLst/>
                        </a:rPr>
                        <a:t>4</a:t>
                      </a:r>
                      <a:endParaRPr lang="en-AU" sz="1600" b="0" i="0" u="none" strike="noStrike" kern="500" baseline="0"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kern="500" baseline="0" dirty="0">
                          <a:effectLst/>
                        </a:rPr>
                        <a:t>Person: No safety gear</a:t>
                      </a:r>
                      <a:endParaRPr lang="en-AU" sz="1600" b="0" i="0" u="none" strike="noStrike" kern="500" baseline="0"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kern="500" baseline="0" dirty="0">
                          <a:effectLst/>
                        </a:rPr>
                        <a:t>Person wearing no hard hat and no high visibility safety vest with reflective stripes</a:t>
                      </a:r>
                      <a:endParaRPr lang="en-AU" sz="1600" b="0" i="0" u="none" strike="noStrike" kern="500" baseline="0"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kern="500" baseline="0" dirty="0">
                          <a:effectLst/>
                        </a:rPr>
                        <a:t>Red</a:t>
                      </a:r>
                      <a:endParaRPr lang="en-AU" sz="1600" b="0" i="0" u="none" strike="noStrike" kern="500" baseline="0" dirty="0">
                        <a:solidFill>
                          <a:srgbClr val="000000"/>
                        </a:solidFill>
                        <a:effectLst/>
                        <a:latin typeface="Calibri" panose="020F0502020204030204" pitchFamily="34" charset="0"/>
                      </a:endParaRPr>
                    </a:p>
                  </a:txBody>
                  <a:tcPr marL="6350" marR="6350" marT="6350" marB="0" anchor="ctr"/>
                </a:tc>
              </a:tr>
            </a:tbl>
          </a:graphicData>
        </a:graphic>
      </p:graphicFrame>
      <p:sp>
        <p:nvSpPr>
          <p:cNvPr id="8" name="Rectangle 7"/>
          <p:cNvSpPr/>
          <p:nvPr/>
        </p:nvSpPr>
        <p:spPr>
          <a:xfrm>
            <a:off x="4371482" y="1641275"/>
            <a:ext cx="3173113" cy="338554"/>
          </a:xfrm>
          <a:prstGeom prst="rect">
            <a:avLst/>
          </a:prstGeom>
        </p:spPr>
        <p:txBody>
          <a:bodyPr wrap="none">
            <a:spAutoFit/>
          </a:bodyPr>
          <a:lstStyle/>
          <a:p>
            <a:pPr algn="ctr"/>
            <a:r>
              <a:rPr lang="en-AU" sz="1600" b="1" i="0" u="none" strike="noStrike" baseline="0" dirty="0" smtClean="0"/>
              <a:t>Table 1. </a:t>
            </a:r>
            <a:r>
              <a:rPr lang="en-AU" sz="1600" b="0" i="0" u="none" strike="noStrike" baseline="0" dirty="0" smtClean="0"/>
              <a:t>AI Detection Classes—Main</a:t>
            </a:r>
            <a:endParaRPr lang="en-AU" sz="1600" dirty="0"/>
          </a:p>
        </p:txBody>
      </p:sp>
      <p:sp>
        <p:nvSpPr>
          <p:cNvPr id="11" name="Title 1"/>
          <p:cNvSpPr>
            <a:spLocks noGrp="1"/>
          </p:cNvSpPr>
          <p:nvPr>
            <p:ph type="title"/>
          </p:nvPr>
        </p:nvSpPr>
        <p:spPr>
          <a:xfrm>
            <a:off x="212558" y="249623"/>
            <a:ext cx="5937986" cy="741780"/>
          </a:xfrm>
          <a:solidFill>
            <a:schemeClr val="accent5">
              <a:lumMod val="50000"/>
            </a:schemeClr>
          </a:solidFill>
        </p:spPr>
        <p:txBody>
          <a:bodyPr>
            <a:normAutofit fontScale="90000"/>
          </a:bodyPr>
          <a:lstStyle/>
          <a:p>
            <a:r>
              <a:rPr lang="en-AU" dirty="0" smtClean="0">
                <a:solidFill>
                  <a:schemeClr val="bg1"/>
                </a:solidFill>
              </a:rPr>
              <a:t>AI Detection Classes—Main</a:t>
            </a:r>
          </a:p>
        </p:txBody>
      </p:sp>
    </p:spTree>
    <p:extLst>
      <p:ext uri="{BB962C8B-B14F-4D97-AF65-F5344CB8AC3E}">
        <p14:creationId xmlns:p14="http://schemas.microsoft.com/office/powerpoint/2010/main" val="35129878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73BD2FD-E8A1-436B-A908-3D551623D0A9}" type="slidenum">
              <a:rPr lang="en-AU" smtClean="0"/>
              <a:t>6</a:t>
            </a:fld>
            <a:endParaRPr lang="en-AU"/>
          </a:p>
        </p:txBody>
      </p:sp>
      <p:sp>
        <p:nvSpPr>
          <p:cNvPr id="8" name="Rectangle 7"/>
          <p:cNvSpPr/>
          <p:nvPr/>
        </p:nvSpPr>
        <p:spPr>
          <a:xfrm>
            <a:off x="3939198" y="1612400"/>
            <a:ext cx="3306162" cy="338554"/>
          </a:xfrm>
          <a:prstGeom prst="rect">
            <a:avLst/>
          </a:prstGeom>
        </p:spPr>
        <p:txBody>
          <a:bodyPr wrap="none">
            <a:spAutoFit/>
          </a:bodyPr>
          <a:lstStyle/>
          <a:p>
            <a:pPr algn="ctr"/>
            <a:r>
              <a:rPr lang="en-AU" sz="1600" b="1" i="0" u="none" strike="noStrike" baseline="0" dirty="0" smtClean="0"/>
              <a:t>Table 2. </a:t>
            </a:r>
            <a:r>
              <a:rPr lang="en-AU" sz="1600" b="0" i="0" u="none" strike="noStrike" baseline="0" dirty="0" smtClean="0"/>
              <a:t>AI Detection Classes—Helper</a:t>
            </a:r>
            <a:endParaRPr lang="en-AU" sz="1600" dirty="0"/>
          </a:p>
        </p:txBody>
      </p:sp>
      <p:graphicFrame>
        <p:nvGraphicFramePr>
          <p:cNvPr id="5" name="Table 4"/>
          <p:cNvGraphicFramePr>
            <a:graphicFrameLocks noGrp="1"/>
          </p:cNvGraphicFramePr>
          <p:nvPr>
            <p:extLst>
              <p:ext uri="{D42A27DB-BD31-4B8C-83A1-F6EECF244321}">
                <p14:modId xmlns:p14="http://schemas.microsoft.com/office/powerpoint/2010/main" val="915248580"/>
              </p:ext>
            </p:extLst>
          </p:nvPr>
        </p:nvGraphicFramePr>
        <p:xfrm>
          <a:off x="519762" y="2040556"/>
          <a:ext cx="11146056" cy="4032001"/>
        </p:xfrm>
        <a:graphic>
          <a:graphicData uri="http://schemas.openxmlformats.org/drawingml/2006/table">
            <a:tbl>
              <a:tblPr>
                <a:tableStyleId>{BDBED569-4797-4DF1-A0F4-6AAB3CD982D8}</a:tableStyleId>
              </a:tblPr>
              <a:tblGrid>
                <a:gridCol w="730259"/>
                <a:gridCol w="2756939"/>
                <a:gridCol w="6188112"/>
                <a:gridCol w="1470746"/>
              </a:tblGrid>
              <a:tr h="405275">
                <a:tc>
                  <a:txBody>
                    <a:bodyPr/>
                    <a:lstStyle/>
                    <a:p>
                      <a:pPr algn="ctr" fontAlgn="ctr">
                        <a:lnSpc>
                          <a:spcPct val="150000"/>
                        </a:lnSpc>
                      </a:pPr>
                      <a:r>
                        <a:rPr lang="en-US" sz="1600" u="none" strike="noStrike" dirty="0">
                          <a:effectLst/>
                        </a:rPr>
                        <a:t>ID</a:t>
                      </a:r>
                      <a:endParaRPr lang="en-AU" sz="1600" b="1" i="0" u="none" strike="noStrike" dirty="0">
                        <a:solidFill>
                          <a:srgbClr val="000000"/>
                        </a:solidFill>
                        <a:effectLst/>
                        <a:latin typeface="Calibri" panose="020F0502020204030204" pitchFamily="34" charset="0"/>
                      </a:endParaRPr>
                    </a:p>
                  </a:txBody>
                  <a:tcPr marL="6350" marR="6350" marT="6350" marB="0" anchor="ctr">
                    <a:solidFill>
                      <a:schemeClr val="accent5">
                        <a:lumMod val="20000"/>
                        <a:lumOff val="80000"/>
                      </a:schemeClr>
                    </a:solidFill>
                  </a:tcPr>
                </a:tc>
                <a:tc>
                  <a:txBody>
                    <a:bodyPr/>
                    <a:lstStyle/>
                    <a:p>
                      <a:pPr algn="ctr" fontAlgn="ctr">
                        <a:lnSpc>
                          <a:spcPct val="150000"/>
                        </a:lnSpc>
                      </a:pPr>
                      <a:r>
                        <a:rPr lang="en-US" sz="1600" u="none" strike="noStrike" dirty="0">
                          <a:effectLst/>
                        </a:rPr>
                        <a:t>Display Name</a:t>
                      </a:r>
                      <a:endParaRPr lang="en-AU" sz="1600" b="1" i="0" u="none" strike="noStrike" dirty="0">
                        <a:solidFill>
                          <a:srgbClr val="000000"/>
                        </a:solidFill>
                        <a:effectLst/>
                        <a:latin typeface="Calibri" panose="020F0502020204030204" pitchFamily="34" charset="0"/>
                      </a:endParaRPr>
                    </a:p>
                  </a:txBody>
                  <a:tcPr marL="6350" marR="6350" marT="6350" marB="0" anchor="ctr">
                    <a:solidFill>
                      <a:schemeClr val="accent5">
                        <a:lumMod val="20000"/>
                        <a:lumOff val="80000"/>
                      </a:schemeClr>
                    </a:solidFill>
                  </a:tcPr>
                </a:tc>
                <a:tc>
                  <a:txBody>
                    <a:bodyPr/>
                    <a:lstStyle/>
                    <a:p>
                      <a:pPr algn="ctr" fontAlgn="ctr">
                        <a:lnSpc>
                          <a:spcPct val="150000"/>
                        </a:lnSpc>
                      </a:pPr>
                      <a:r>
                        <a:rPr lang="en-US" sz="1600" u="none" strike="noStrike" dirty="0">
                          <a:effectLst/>
                        </a:rPr>
                        <a:t>Description</a:t>
                      </a:r>
                      <a:endParaRPr lang="en-AU" sz="1600" b="1" i="0" u="none" strike="noStrike" dirty="0">
                        <a:solidFill>
                          <a:srgbClr val="000000"/>
                        </a:solidFill>
                        <a:effectLst/>
                        <a:latin typeface="Calibri" panose="020F0502020204030204" pitchFamily="34" charset="0"/>
                      </a:endParaRPr>
                    </a:p>
                  </a:txBody>
                  <a:tcPr marL="6350" marR="6350" marT="6350" marB="0" anchor="ctr">
                    <a:solidFill>
                      <a:schemeClr val="accent5">
                        <a:lumMod val="20000"/>
                        <a:lumOff val="80000"/>
                      </a:schemeClr>
                    </a:solidFill>
                  </a:tcPr>
                </a:tc>
                <a:tc>
                  <a:txBody>
                    <a:bodyPr/>
                    <a:lstStyle/>
                    <a:p>
                      <a:pPr algn="ctr" fontAlgn="ctr">
                        <a:lnSpc>
                          <a:spcPct val="150000"/>
                        </a:lnSpc>
                      </a:pPr>
                      <a:r>
                        <a:rPr lang="en-US" sz="1600" u="none" strike="noStrike" dirty="0">
                          <a:effectLst/>
                        </a:rPr>
                        <a:t>Mapping Main ID</a:t>
                      </a:r>
                      <a:endParaRPr lang="en-AU" sz="1600" b="1" i="0" u="none" strike="noStrike" dirty="0">
                        <a:solidFill>
                          <a:srgbClr val="000000"/>
                        </a:solidFill>
                        <a:effectLst/>
                        <a:latin typeface="Calibri" panose="020F0502020204030204" pitchFamily="34" charset="0"/>
                      </a:endParaRPr>
                    </a:p>
                  </a:txBody>
                  <a:tcPr marL="6350" marR="6350" marT="6350" marB="0" anchor="ctr">
                    <a:solidFill>
                      <a:schemeClr val="accent5">
                        <a:lumMod val="20000"/>
                        <a:lumOff val="80000"/>
                      </a:schemeClr>
                    </a:solidFill>
                  </a:tcPr>
                </a:tc>
              </a:tr>
              <a:tr h="803631">
                <a:tc>
                  <a:txBody>
                    <a:bodyPr/>
                    <a:lstStyle/>
                    <a:p>
                      <a:pPr algn="ctr" fontAlgn="ctr">
                        <a:lnSpc>
                          <a:spcPct val="150000"/>
                        </a:lnSpc>
                      </a:pPr>
                      <a:r>
                        <a:rPr lang="en-US" sz="1600" u="none" strike="noStrike" dirty="0">
                          <a:effectLst/>
                        </a:rPr>
                        <a:t>5</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Person: Vest and other headgear</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Person wearing only high visible safety vest with reflective stripes and headgear other than a hard hat, e.g. cap, beanie, hoodie, hat, etc.</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a:effectLst/>
                        </a:rPr>
                        <a:t>3</a:t>
                      </a:r>
                      <a:endParaRPr lang="en-AU" sz="1600" b="0" i="0" u="none" strike="noStrike">
                        <a:solidFill>
                          <a:srgbClr val="000000"/>
                        </a:solidFill>
                        <a:effectLst/>
                        <a:latin typeface="Calibri" panose="020F0502020204030204" pitchFamily="34" charset="0"/>
                      </a:endParaRPr>
                    </a:p>
                  </a:txBody>
                  <a:tcPr marL="6350" marR="6350" marT="6350" marB="0" anchor="ctr"/>
                </a:tc>
              </a:tr>
              <a:tr h="1201995">
                <a:tc>
                  <a:txBody>
                    <a:bodyPr/>
                    <a:lstStyle/>
                    <a:p>
                      <a:pPr algn="ctr" fontAlgn="ctr">
                        <a:lnSpc>
                          <a:spcPct val="150000"/>
                        </a:lnSpc>
                      </a:pPr>
                      <a:r>
                        <a:rPr lang="en-US" sz="1600" u="none" strike="noStrike" dirty="0">
                          <a:effectLst/>
                        </a:rPr>
                        <a:t>6</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Person: Other headgear only</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Person wearing headgear other than a hard hat, e.g. cap, beanie, hoodie, hat, etc., and wearing no hard hat and no high visibility safety vest with reflective stripes</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a:effectLst/>
                        </a:rPr>
                        <a:t>4</a:t>
                      </a:r>
                      <a:endParaRPr lang="en-AU" sz="1600" b="0" i="0" u="none" strike="noStrike">
                        <a:solidFill>
                          <a:srgbClr val="000000"/>
                        </a:solidFill>
                        <a:effectLst/>
                        <a:latin typeface="Calibri" panose="020F0502020204030204" pitchFamily="34" charset="0"/>
                      </a:endParaRPr>
                    </a:p>
                  </a:txBody>
                  <a:tcPr marL="6350" marR="6350" marT="6350" marB="0" anchor="ctr"/>
                </a:tc>
              </a:tr>
              <a:tr h="405275">
                <a:tc>
                  <a:txBody>
                    <a:bodyPr/>
                    <a:lstStyle/>
                    <a:p>
                      <a:pPr algn="ctr" fontAlgn="ctr">
                        <a:lnSpc>
                          <a:spcPct val="150000"/>
                        </a:lnSpc>
                      </a:pPr>
                      <a:r>
                        <a:rPr lang="en-US" sz="1600" u="none" strike="noStrike" dirty="0">
                          <a:effectLst/>
                        </a:rPr>
                        <a:t>7</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Not used: Hard hat</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Hard hat instance, can be worn by a person or lying around</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smtClean="0">
                          <a:effectLst/>
                        </a:rPr>
                        <a:t>-</a:t>
                      </a:r>
                      <a:endParaRPr lang="en-AU" sz="1600" b="0" i="0" u="none" strike="noStrike" dirty="0">
                        <a:solidFill>
                          <a:srgbClr val="000000"/>
                        </a:solidFill>
                        <a:effectLst/>
                        <a:latin typeface="Calibri" panose="020F0502020204030204" pitchFamily="34" charset="0"/>
                      </a:endParaRPr>
                    </a:p>
                  </a:txBody>
                  <a:tcPr marL="6350" marR="6350" marT="6350" marB="0" anchor="ctr"/>
                </a:tc>
              </a:tr>
              <a:tr h="405275">
                <a:tc>
                  <a:txBody>
                    <a:bodyPr/>
                    <a:lstStyle/>
                    <a:p>
                      <a:pPr algn="ctr" fontAlgn="ctr">
                        <a:lnSpc>
                          <a:spcPct val="150000"/>
                        </a:lnSpc>
                      </a:pPr>
                      <a:r>
                        <a:rPr lang="en-US" sz="1600" u="none" strike="noStrike" dirty="0">
                          <a:effectLst/>
                        </a:rPr>
                        <a:t>8</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a:effectLst/>
                        </a:rPr>
                        <a:t>Not used: Vest</a:t>
                      </a:r>
                      <a:endParaRPr lang="en-AU" sz="16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Vest instance can be worn by a person or lying around</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b="0" i="0" u="none" strike="noStrike" dirty="0" smtClean="0">
                          <a:solidFill>
                            <a:schemeClr val="tx1"/>
                          </a:solidFill>
                          <a:effectLst/>
                          <a:latin typeface="+mn-lt"/>
                        </a:rPr>
                        <a:t>-</a:t>
                      </a:r>
                      <a:endParaRPr lang="en-AU" sz="1600" b="0" i="0" u="none" strike="noStrike" dirty="0">
                        <a:solidFill>
                          <a:srgbClr val="000000"/>
                        </a:solidFill>
                        <a:effectLst/>
                        <a:latin typeface="Calibri" panose="020F0502020204030204" pitchFamily="34" charset="0"/>
                      </a:endParaRPr>
                    </a:p>
                  </a:txBody>
                  <a:tcPr marL="6350" marR="6350" marT="6350" marB="0" anchor="ctr"/>
                </a:tc>
              </a:tr>
              <a:tr h="405275">
                <a:tc>
                  <a:txBody>
                    <a:bodyPr/>
                    <a:lstStyle/>
                    <a:p>
                      <a:pPr algn="ctr" fontAlgn="ctr">
                        <a:lnSpc>
                          <a:spcPct val="150000"/>
                        </a:lnSpc>
                      </a:pPr>
                      <a:r>
                        <a:rPr lang="en-US" sz="1600" u="none" strike="noStrike" dirty="0">
                          <a:effectLst/>
                        </a:rPr>
                        <a:t>9</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a:effectLst/>
                        </a:rPr>
                        <a:t>Not used: Safety goggles</a:t>
                      </a:r>
                      <a:endParaRPr lang="en-AU" sz="16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Safety goggles instance can be worn by a person or lying around</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smtClean="0">
                          <a:effectLst/>
                        </a:rPr>
                        <a:t>-</a:t>
                      </a:r>
                      <a:endParaRPr lang="en-AU" sz="1600" b="0" i="0" u="none" strike="noStrike" dirty="0">
                        <a:solidFill>
                          <a:srgbClr val="000000"/>
                        </a:solidFill>
                        <a:effectLst/>
                        <a:latin typeface="Calibri" panose="020F0502020204030204" pitchFamily="34" charset="0"/>
                      </a:endParaRPr>
                    </a:p>
                  </a:txBody>
                  <a:tcPr marL="6350" marR="6350" marT="6350" marB="0" anchor="ctr"/>
                </a:tc>
              </a:tr>
              <a:tr h="405275">
                <a:tc>
                  <a:txBody>
                    <a:bodyPr/>
                    <a:lstStyle/>
                    <a:p>
                      <a:pPr algn="ctr" fontAlgn="ctr">
                        <a:lnSpc>
                          <a:spcPct val="150000"/>
                        </a:lnSpc>
                      </a:pPr>
                      <a:r>
                        <a:rPr lang="en-US" sz="1600" u="none" strike="noStrike" dirty="0">
                          <a:effectLst/>
                        </a:rPr>
                        <a:t>10</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a:effectLst/>
                        </a:rPr>
                        <a:t>Not used: Safety boots</a:t>
                      </a:r>
                      <a:endParaRPr lang="en-AU" sz="16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u="none" strike="noStrike" dirty="0">
                          <a:effectLst/>
                        </a:rPr>
                        <a:t>Safety boots instance can be worn by a person or lying around</a:t>
                      </a:r>
                      <a:endParaRPr lang="en-AU" sz="16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l" fontAlgn="ctr">
                        <a:lnSpc>
                          <a:spcPct val="150000"/>
                        </a:lnSpc>
                      </a:pPr>
                      <a:r>
                        <a:rPr lang="en-US" sz="1600" b="0" i="0" u="none" strike="noStrike" dirty="0" smtClean="0">
                          <a:solidFill>
                            <a:schemeClr val="tx1"/>
                          </a:solidFill>
                          <a:effectLst/>
                          <a:latin typeface="+mn-lt"/>
                        </a:rPr>
                        <a:t>-</a:t>
                      </a:r>
                      <a:endParaRPr lang="en-AU" sz="1600" b="0" i="0" u="none" strike="noStrike" dirty="0">
                        <a:solidFill>
                          <a:srgbClr val="000000"/>
                        </a:solidFill>
                        <a:effectLst/>
                        <a:latin typeface="Calibri" panose="020F0502020204030204" pitchFamily="34" charset="0"/>
                      </a:endParaRPr>
                    </a:p>
                  </a:txBody>
                  <a:tcPr marL="6350" marR="6350" marT="6350" marB="0" anchor="ctr"/>
                </a:tc>
              </a:tr>
            </a:tbl>
          </a:graphicData>
        </a:graphic>
      </p:graphicFrame>
      <p:sp>
        <p:nvSpPr>
          <p:cNvPr id="7" name="Title 1"/>
          <p:cNvSpPr>
            <a:spLocks noGrp="1"/>
          </p:cNvSpPr>
          <p:nvPr>
            <p:ph type="title"/>
          </p:nvPr>
        </p:nvSpPr>
        <p:spPr>
          <a:xfrm>
            <a:off x="212558" y="240570"/>
            <a:ext cx="6188242" cy="741780"/>
          </a:xfrm>
          <a:solidFill>
            <a:schemeClr val="accent5">
              <a:lumMod val="50000"/>
            </a:schemeClr>
          </a:solidFill>
        </p:spPr>
        <p:txBody>
          <a:bodyPr>
            <a:normAutofit fontScale="90000"/>
          </a:bodyPr>
          <a:lstStyle/>
          <a:p>
            <a:r>
              <a:rPr lang="en-AU" dirty="0" smtClean="0">
                <a:solidFill>
                  <a:schemeClr val="bg1"/>
                </a:solidFill>
              </a:rPr>
              <a:t>AI Detection Classes—Helper</a:t>
            </a:r>
          </a:p>
        </p:txBody>
      </p:sp>
    </p:spTree>
    <p:extLst>
      <p:ext uri="{BB962C8B-B14F-4D97-AF65-F5344CB8AC3E}">
        <p14:creationId xmlns:p14="http://schemas.microsoft.com/office/powerpoint/2010/main" val="41482526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2556" y="1155032"/>
            <a:ext cx="11647484" cy="4908884"/>
          </a:xfrm>
          <a:solidFill>
            <a:schemeClr val="accent5">
              <a:lumMod val="20000"/>
              <a:lumOff val="80000"/>
            </a:schemeClr>
          </a:solidFill>
        </p:spPr>
        <p:txBody>
          <a:bodyPr>
            <a:noAutofit/>
          </a:bodyPr>
          <a:lstStyle/>
          <a:p>
            <a:pPr algn="just"/>
            <a:r>
              <a:rPr lang="en-US" sz="1800" dirty="0" smtClean="0"/>
              <a:t>Images </a:t>
            </a:r>
            <a:r>
              <a:rPr lang="en-US" sz="1800" dirty="0"/>
              <a:t>extracted from videos captured by a regular </a:t>
            </a:r>
            <a:r>
              <a:rPr lang="en-US" sz="1800" b="1" dirty="0" err="1"/>
              <a:t>iPRO</a:t>
            </a:r>
            <a:r>
              <a:rPr lang="en-US" sz="1800" b="1" dirty="0"/>
              <a:t> surveillance camera </a:t>
            </a:r>
            <a:r>
              <a:rPr lang="en-US" sz="1800" dirty="0" smtClean="0"/>
              <a:t>placed indoors and outdoors.</a:t>
            </a:r>
          </a:p>
          <a:p>
            <a:pPr algn="just"/>
            <a:endParaRPr lang="en-AU" sz="1800" dirty="0"/>
          </a:p>
          <a:p>
            <a:pPr algn="just"/>
            <a:r>
              <a:rPr lang="en-US" sz="1800" dirty="0" smtClean="0"/>
              <a:t>Images </a:t>
            </a:r>
            <a:r>
              <a:rPr lang="en-US" sz="1800" dirty="0"/>
              <a:t>extracted from videos captured by </a:t>
            </a:r>
            <a:r>
              <a:rPr lang="en-US" sz="1800" b="1" dirty="0"/>
              <a:t>mobile phone cameras </a:t>
            </a:r>
            <a:r>
              <a:rPr lang="en-US" sz="1800" dirty="0" smtClean="0"/>
              <a:t>while </a:t>
            </a:r>
            <a:r>
              <a:rPr lang="en-US" sz="1800" dirty="0"/>
              <a:t>walking indoors and outdoors </a:t>
            </a:r>
            <a:r>
              <a:rPr lang="en-US" sz="1800" dirty="0" smtClean="0"/>
              <a:t>in </a:t>
            </a:r>
            <a:r>
              <a:rPr lang="en-AU" sz="1800" dirty="0" smtClean="0"/>
              <a:t>Queensland</a:t>
            </a:r>
            <a:r>
              <a:rPr lang="en-AU" sz="1800" dirty="0"/>
              <a:t>, Australia</a:t>
            </a:r>
            <a:r>
              <a:rPr lang="en-AU" sz="1800" dirty="0" smtClean="0"/>
              <a:t>.</a:t>
            </a:r>
          </a:p>
          <a:p>
            <a:pPr algn="just"/>
            <a:endParaRPr lang="en-AU" sz="1800" dirty="0"/>
          </a:p>
          <a:p>
            <a:pPr algn="just"/>
            <a:r>
              <a:rPr lang="en-US" sz="1800" dirty="0" smtClean="0"/>
              <a:t>Images </a:t>
            </a:r>
            <a:r>
              <a:rPr lang="en-US" sz="1800" dirty="0"/>
              <a:t>in the </a:t>
            </a:r>
            <a:r>
              <a:rPr lang="en-US" sz="1800" b="1" dirty="0"/>
              <a:t>Hard Hat Workers Dataset </a:t>
            </a:r>
            <a:r>
              <a:rPr lang="en-US" sz="1800" dirty="0" smtClean="0"/>
              <a:t>[3] </a:t>
            </a:r>
            <a:r>
              <a:rPr lang="en-US" sz="1800" dirty="0"/>
              <a:t>which comprises an object </a:t>
            </a:r>
            <a:r>
              <a:rPr lang="en-US" sz="1800" dirty="0" smtClean="0"/>
              <a:t>detection dataset </a:t>
            </a:r>
            <a:r>
              <a:rPr lang="en-US" sz="1800" dirty="0"/>
              <a:t>specifically curated for workplace environments where the use of hard hats </a:t>
            </a:r>
            <a:r>
              <a:rPr lang="en-US" sz="1800" dirty="0" smtClean="0"/>
              <a:t>is mandatory</a:t>
            </a:r>
            <a:r>
              <a:rPr lang="en-US" sz="1800" dirty="0"/>
              <a:t>. </a:t>
            </a:r>
            <a:endParaRPr lang="en-US" sz="1800" dirty="0" smtClean="0"/>
          </a:p>
          <a:p>
            <a:pPr algn="just"/>
            <a:endParaRPr lang="en-US" sz="1800" dirty="0" smtClean="0"/>
          </a:p>
          <a:p>
            <a:pPr algn="just"/>
            <a:r>
              <a:rPr lang="en-US" sz="1800" dirty="0" smtClean="0"/>
              <a:t>Images </a:t>
            </a:r>
            <a:r>
              <a:rPr lang="en-US" sz="1800" dirty="0"/>
              <a:t>captured by </a:t>
            </a:r>
            <a:r>
              <a:rPr lang="en-US" sz="1800" b="1" dirty="0"/>
              <a:t>digital cameras </a:t>
            </a:r>
            <a:r>
              <a:rPr lang="en-US" sz="1800" dirty="0"/>
              <a:t>from actual construction sites</a:t>
            </a:r>
            <a:r>
              <a:rPr lang="en-US" sz="1800" dirty="0" smtClean="0"/>
              <a:t>.</a:t>
            </a:r>
          </a:p>
          <a:p>
            <a:pPr algn="just"/>
            <a:endParaRPr lang="en-US" sz="1800" dirty="0"/>
          </a:p>
          <a:p>
            <a:pPr algn="just"/>
            <a:r>
              <a:rPr lang="en-US" sz="1800" b="1" dirty="0" smtClean="0"/>
              <a:t>Images </a:t>
            </a:r>
            <a:r>
              <a:rPr lang="en-US" sz="1800" b="1" dirty="0"/>
              <a:t>downloaded from the internet </a:t>
            </a:r>
            <a:r>
              <a:rPr lang="en-US" sz="1800" dirty="0"/>
              <a:t>(natural photographs shared on Flickr, etc</a:t>
            </a:r>
            <a:r>
              <a:rPr lang="en-US" sz="1800" dirty="0" smtClean="0"/>
              <a:t>.).</a:t>
            </a:r>
          </a:p>
          <a:p>
            <a:pPr algn="just"/>
            <a:endParaRPr lang="en-US" sz="1800" dirty="0"/>
          </a:p>
          <a:p>
            <a:pPr algn="just"/>
            <a:r>
              <a:rPr lang="en-US" sz="1800" dirty="0" smtClean="0"/>
              <a:t>Images </a:t>
            </a:r>
            <a:r>
              <a:rPr lang="en-US" sz="1800" dirty="0"/>
              <a:t>extracted by </a:t>
            </a:r>
            <a:r>
              <a:rPr lang="en-US" sz="1800" b="1" dirty="0"/>
              <a:t>videos on the internet</a:t>
            </a:r>
            <a:r>
              <a:rPr lang="en-US" sz="1800" dirty="0"/>
              <a:t>.</a:t>
            </a:r>
            <a:endParaRPr lang="en-AU" sz="1800" dirty="0"/>
          </a:p>
        </p:txBody>
      </p:sp>
      <p:sp>
        <p:nvSpPr>
          <p:cNvPr id="4" name="Slide Number Placeholder 3"/>
          <p:cNvSpPr>
            <a:spLocks noGrp="1"/>
          </p:cNvSpPr>
          <p:nvPr>
            <p:ph type="sldNum" sz="quarter" idx="12"/>
          </p:nvPr>
        </p:nvSpPr>
        <p:spPr/>
        <p:txBody>
          <a:bodyPr/>
          <a:lstStyle/>
          <a:p>
            <a:fld id="{373BD2FD-E8A1-436B-A908-3D551623D0A9}" type="slidenum">
              <a:rPr lang="en-AU" smtClean="0"/>
              <a:t>7</a:t>
            </a:fld>
            <a:endParaRPr lang="en-AU"/>
          </a:p>
        </p:txBody>
      </p:sp>
      <p:sp>
        <p:nvSpPr>
          <p:cNvPr id="5" name="Title 1"/>
          <p:cNvSpPr>
            <a:spLocks noGrp="1"/>
          </p:cNvSpPr>
          <p:nvPr>
            <p:ph type="title"/>
          </p:nvPr>
        </p:nvSpPr>
        <p:spPr>
          <a:xfrm>
            <a:off x="212557" y="240570"/>
            <a:ext cx="3689487" cy="741780"/>
          </a:xfrm>
          <a:solidFill>
            <a:schemeClr val="accent5">
              <a:lumMod val="50000"/>
            </a:schemeClr>
          </a:solidFill>
        </p:spPr>
        <p:txBody>
          <a:bodyPr>
            <a:normAutofit/>
          </a:bodyPr>
          <a:lstStyle/>
          <a:p>
            <a:r>
              <a:rPr lang="en-AU" dirty="0" smtClean="0">
                <a:solidFill>
                  <a:schemeClr val="bg1"/>
                </a:solidFill>
              </a:rPr>
              <a:t>Data Collection</a:t>
            </a:r>
          </a:p>
        </p:txBody>
      </p:sp>
    </p:spTree>
    <p:extLst>
      <p:ext uri="{BB962C8B-B14F-4D97-AF65-F5344CB8AC3E}">
        <p14:creationId xmlns:p14="http://schemas.microsoft.com/office/powerpoint/2010/main" val="24290042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2557" y="1391060"/>
            <a:ext cx="11683696" cy="3710330"/>
          </a:xfrm>
          <a:solidFill>
            <a:schemeClr val="accent4">
              <a:lumMod val="20000"/>
              <a:lumOff val="80000"/>
            </a:schemeClr>
          </a:solidFill>
        </p:spPr>
        <p:txBody>
          <a:bodyPr>
            <a:normAutofit/>
          </a:bodyPr>
          <a:lstStyle/>
          <a:p>
            <a:pPr algn="just"/>
            <a:r>
              <a:rPr lang="en-US" dirty="0"/>
              <a:t>The model was trained over a subset of </a:t>
            </a:r>
            <a:r>
              <a:rPr lang="en-US" b="1" dirty="0"/>
              <a:t>1859 images </a:t>
            </a:r>
            <a:r>
              <a:rPr lang="en-US" dirty="0"/>
              <a:t>(~70% of the original dataset) </a:t>
            </a:r>
            <a:r>
              <a:rPr lang="en-US" dirty="0" smtClean="0"/>
              <a:t>and tested on </a:t>
            </a:r>
            <a:r>
              <a:rPr lang="en-US" dirty="0"/>
              <a:t>a </a:t>
            </a:r>
            <a:r>
              <a:rPr lang="en-US" dirty="0" smtClean="0"/>
              <a:t>test dataset </a:t>
            </a:r>
            <a:r>
              <a:rPr lang="en-US" dirty="0"/>
              <a:t>of </a:t>
            </a:r>
            <a:r>
              <a:rPr lang="en-US" b="1" dirty="0"/>
              <a:t>794 images </a:t>
            </a:r>
            <a:r>
              <a:rPr lang="en-US" dirty="0"/>
              <a:t>(~30% of the total images). </a:t>
            </a:r>
            <a:endParaRPr lang="en-US" dirty="0" smtClean="0"/>
          </a:p>
          <a:p>
            <a:pPr algn="just"/>
            <a:endParaRPr lang="en-US" dirty="0" smtClean="0"/>
          </a:p>
          <a:p>
            <a:pPr algn="just"/>
            <a:r>
              <a:rPr lang="en-US" dirty="0" smtClean="0"/>
              <a:t>The training dataset </a:t>
            </a:r>
            <a:r>
              <a:rPr lang="en-US" dirty="0"/>
              <a:t>contained samples with different images and human characteristics, </a:t>
            </a:r>
            <a:r>
              <a:rPr lang="en-US" dirty="0" smtClean="0"/>
              <a:t>including </a:t>
            </a:r>
            <a:r>
              <a:rPr lang="en-US" b="1" dirty="0" smtClean="0"/>
              <a:t>derived </a:t>
            </a:r>
            <a:r>
              <a:rPr lang="en-US" b="1" dirty="0"/>
              <a:t>characteristics </a:t>
            </a:r>
            <a:r>
              <a:rPr lang="en-US" dirty="0"/>
              <a:t>(human size, human posture, orientation, </a:t>
            </a:r>
            <a:r>
              <a:rPr lang="en-US" dirty="0" smtClean="0"/>
              <a:t>blur, lightness</a:t>
            </a:r>
            <a:r>
              <a:rPr lang="en-US" dirty="0"/>
              <a:t>, and </a:t>
            </a:r>
            <a:r>
              <a:rPr lang="en-US" dirty="0" smtClean="0"/>
              <a:t>occlusion) and </a:t>
            </a:r>
            <a:r>
              <a:rPr lang="en-US" b="1" dirty="0"/>
              <a:t>human demographics </a:t>
            </a:r>
            <a:r>
              <a:rPr lang="en-US" dirty="0"/>
              <a:t>(human-perceived gender presentation, age, hair, </a:t>
            </a:r>
            <a:r>
              <a:rPr lang="en-US" dirty="0" smtClean="0"/>
              <a:t>and </a:t>
            </a:r>
            <a:r>
              <a:rPr lang="en-AU" dirty="0" smtClean="0"/>
              <a:t>skin </a:t>
            </a:r>
            <a:r>
              <a:rPr lang="en-AU" dirty="0"/>
              <a:t>tone).</a:t>
            </a:r>
          </a:p>
        </p:txBody>
      </p:sp>
      <p:sp>
        <p:nvSpPr>
          <p:cNvPr id="4" name="Slide Number Placeholder 3"/>
          <p:cNvSpPr>
            <a:spLocks noGrp="1"/>
          </p:cNvSpPr>
          <p:nvPr>
            <p:ph type="sldNum" sz="quarter" idx="12"/>
          </p:nvPr>
        </p:nvSpPr>
        <p:spPr/>
        <p:txBody>
          <a:bodyPr/>
          <a:lstStyle/>
          <a:p>
            <a:fld id="{373BD2FD-E8A1-436B-A908-3D551623D0A9}" type="slidenum">
              <a:rPr lang="en-AU" smtClean="0"/>
              <a:t>8</a:t>
            </a:fld>
            <a:endParaRPr lang="en-AU"/>
          </a:p>
        </p:txBody>
      </p:sp>
      <p:sp>
        <p:nvSpPr>
          <p:cNvPr id="5" name="Title 1"/>
          <p:cNvSpPr>
            <a:spLocks noGrp="1"/>
          </p:cNvSpPr>
          <p:nvPr>
            <p:ph type="title"/>
          </p:nvPr>
        </p:nvSpPr>
        <p:spPr>
          <a:xfrm>
            <a:off x="212557" y="240570"/>
            <a:ext cx="4277961" cy="741780"/>
          </a:xfrm>
          <a:solidFill>
            <a:schemeClr val="accent5">
              <a:lumMod val="50000"/>
            </a:schemeClr>
          </a:solidFill>
        </p:spPr>
        <p:txBody>
          <a:bodyPr>
            <a:normAutofit fontScale="90000"/>
          </a:bodyPr>
          <a:lstStyle/>
          <a:p>
            <a:r>
              <a:rPr lang="en-AU" dirty="0" smtClean="0">
                <a:solidFill>
                  <a:schemeClr val="bg1"/>
                </a:solidFill>
              </a:rPr>
              <a:t>Dataset Preparation</a:t>
            </a:r>
          </a:p>
        </p:txBody>
      </p:sp>
    </p:spTree>
    <p:extLst>
      <p:ext uri="{BB962C8B-B14F-4D97-AF65-F5344CB8AC3E}">
        <p14:creationId xmlns:p14="http://schemas.microsoft.com/office/powerpoint/2010/main" val="10503651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5515" y="3182339"/>
            <a:ext cx="6803883" cy="3054832"/>
          </a:xfrm>
          <a:solidFill>
            <a:schemeClr val="accent4">
              <a:lumMod val="20000"/>
              <a:lumOff val="80000"/>
            </a:schemeClr>
          </a:solidFill>
        </p:spPr>
        <p:txBody>
          <a:bodyPr>
            <a:noAutofit/>
          </a:bodyPr>
          <a:lstStyle/>
          <a:p>
            <a:pPr algn="just"/>
            <a:r>
              <a:rPr lang="en-US" sz="1800" dirty="0"/>
              <a:t>Data were labeled more efficiently with advanced built-in features available in the </a:t>
            </a:r>
            <a:r>
              <a:rPr lang="en-US" sz="1800" dirty="0" err="1"/>
              <a:t>LabelEngine</a:t>
            </a:r>
            <a:r>
              <a:rPr lang="en-US" sz="1800" dirty="0"/>
              <a:t> environment, such as </a:t>
            </a:r>
            <a:endParaRPr lang="en-US" sz="1800" dirty="0" smtClean="0"/>
          </a:p>
          <a:p>
            <a:pPr lvl="1" algn="just">
              <a:buFont typeface="Courier New" panose="02070309020205020404" pitchFamily="49" charset="0"/>
              <a:buChar char="o"/>
            </a:pPr>
            <a:r>
              <a:rPr lang="en-US" sz="1800" dirty="0" smtClean="0"/>
              <a:t>AI </a:t>
            </a:r>
            <a:r>
              <a:rPr lang="en-US" sz="1800" dirty="0"/>
              <a:t>auto-segmentation, </a:t>
            </a:r>
            <a:endParaRPr lang="en-US" sz="1800" dirty="0" smtClean="0"/>
          </a:p>
          <a:p>
            <a:pPr lvl="1" algn="just">
              <a:buFont typeface="Courier New" panose="02070309020205020404" pitchFamily="49" charset="0"/>
              <a:buChar char="o"/>
            </a:pPr>
            <a:r>
              <a:rPr lang="en-US" sz="1800" dirty="0" smtClean="0"/>
              <a:t>active </a:t>
            </a:r>
            <a:r>
              <a:rPr lang="en-US" sz="1800" dirty="0"/>
              <a:t>learning, </a:t>
            </a:r>
            <a:endParaRPr lang="en-US" sz="1800" dirty="0" smtClean="0"/>
          </a:p>
          <a:p>
            <a:pPr lvl="1" algn="just">
              <a:buFont typeface="Courier New" panose="02070309020205020404" pitchFamily="49" charset="0"/>
              <a:buChar char="o"/>
            </a:pPr>
            <a:r>
              <a:rPr lang="en-US" sz="1800" dirty="0" smtClean="0"/>
              <a:t>AI-enabled </a:t>
            </a:r>
            <a:r>
              <a:rPr lang="en-US" sz="1800" dirty="0"/>
              <a:t>search, </a:t>
            </a:r>
            <a:endParaRPr lang="en-US" sz="1800" dirty="0" smtClean="0"/>
          </a:p>
          <a:p>
            <a:pPr lvl="1" algn="just">
              <a:buFont typeface="Courier New" panose="02070309020205020404" pitchFamily="49" charset="0"/>
              <a:buChar char="o"/>
            </a:pPr>
            <a:r>
              <a:rPr lang="en-US" sz="1800" dirty="0" smtClean="0"/>
              <a:t>AI </a:t>
            </a:r>
            <a:r>
              <a:rPr lang="en-US" sz="1800" dirty="0"/>
              <a:t>uncertainty ranking, and </a:t>
            </a:r>
            <a:endParaRPr lang="en-US" sz="1800" dirty="0" smtClean="0"/>
          </a:p>
          <a:p>
            <a:pPr lvl="1" algn="just">
              <a:buFont typeface="Courier New" panose="02070309020205020404" pitchFamily="49" charset="0"/>
              <a:buChar char="o"/>
            </a:pPr>
            <a:r>
              <a:rPr lang="en-US" sz="1800" dirty="0" smtClean="0"/>
              <a:t>label </a:t>
            </a:r>
            <a:r>
              <a:rPr lang="en-US" sz="1800" dirty="0"/>
              <a:t>analytics </a:t>
            </a:r>
            <a:endParaRPr lang="en-US" sz="1800" dirty="0" smtClean="0"/>
          </a:p>
          <a:p>
            <a:pPr marL="0" indent="0" algn="just">
              <a:buNone/>
            </a:pPr>
            <a:r>
              <a:rPr lang="en-US" sz="1800" dirty="0" smtClean="0"/>
              <a:t>to </a:t>
            </a:r>
            <a:r>
              <a:rPr lang="en-US" sz="1800" dirty="0"/>
              <a:t>monitor the distribution of annotations to manage and avoid class imbalances and prioritize the manual effort to maximize information gain to the neural network. </a:t>
            </a:r>
          </a:p>
          <a:p>
            <a:pPr algn="just"/>
            <a:endParaRPr lang="en-US" sz="1800" dirty="0"/>
          </a:p>
        </p:txBody>
      </p:sp>
      <p:sp>
        <p:nvSpPr>
          <p:cNvPr id="4" name="Slide Number Placeholder 3"/>
          <p:cNvSpPr>
            <a:spLocks noGrp="1"/>
          </p:cNvSpPr>
          <p:nvPr>
            <p:ph type="sldNum" sz="quarter" idx="12"/>
          </p:nvPr>
        </p:nvSpPr>
        <p:spPr/>
        <p:txBody>
          <a:bodyPr/>
          <a:lstStyle/>
          <a:p>
            <a:fld id="{373BD2FD-E8A1-436B-A908-3D551623D0A9}" type="slidenum">
              <a:rPr lang="en-AU" smtClean="0"/>
              <a:t>9</a:t>
            </a:fld>
            <a:endParaRPr lang="en-AU"/>
          </a:p>
        </p:txBody>
      </p:sp>
      <p:sp>
        <p:nvSpPr>
          <p:cNvPr id="5" name="Title 1"/>
          <p:cNvSpPr>
            <a:spLocks noGrp="1"/>
          </p:cNvSpPr>
          <p:nvPr>
            <p:ph type="title"/>
          </p:nvPr>
        </p:nvSpPr>
        <p:spPr>
          <a:xfrm>
            <a:off x="212557" y="240570"/>
            <a:ext cx="3689487" cy="741780"/>
          </a:xfrm>
          <a:solidFill>
            <a:schemeClr val="accent5">
              <a:lumMod val="50000"/>
            </a:schemeClr>
          </a:solidFill>
        </p:spPr>
        <p:txBody>
          <a:bodyPr>
            <a:normAutofit fontScale="90000"/>
          </a:bodyPr>
          <a:lstStyle/>
          <a:p>
            <a:r>
              <a:rPr lang="en-AU" dirty="0" smtClean="0">
                <a:solidFill>
                  <a:schemeClr val="bg1"/>
                </a:solidFill>
              </a:rPr>
              <a:t>Data Annotation</a:t>
            </a:r>
          </a:p>
        </p:txBody>
      </p:sp>
      <p:pic>
        <p:nvPicPr>
          <p:cNvPr id="2" name="Picture 1"/>
          <p:cNvPicPr>
            <a:picLocks noChangeAspect="1"/>
          </p:cNvPicPr>
          <p:nvPr/>
        </p:nvPicPr>
        <p:blipFill>
          <a:blip r:embed="rId2"/>
          <a:stretch>
            <a:fillRect/>
          </a:stretch>
        </p:blipFill>
        <p:spPr>
          <a:xfrm>
            <a:off x="7260875" y="3481413"/>
            <a:ext cx="4650117" cy="2493098"/>
          </a:xfrm>
          <a:prstGeom prst="rect">
            <a:avLst/>
          </a:prstGeom>
        </p:spPr>
      </p:pic>
      <p:sp>
        <p:nvSpPr>
          <p:cNvPr id="6" name="Content Placeholder 2"/>
          <p:cNvSpPr txBox="1">
            <a:spLocks/>
          </p:cNvSpPr>
          <p:nvPr/>
        </p:nvSpPr>
        <p:spPr>
          <a:xfrm>
            <a:off x="364957" y="1183907"/>
            <a:ext cx="11547894" cy="1910881"/>
          </a:xfrm>
          <a:prstGeom prst="rect">
            <a:avLst/>
          </a:prstGeom>
          <a:solidFill>
            <a:schemeClr val="accent5">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dirty="0" smtClean="0"/>
              <a:t>Training, validation, and test images were annotated on the </a:t>
            </a:r>
            <a:r>
              <a:rPr lang="en-US" sz="1800" dirty="0" err="1" smtClean="0"/>
              <a:t>MaxusAI</a:t>
            </a:r>
            <a:r>
              <a:rPr lang="en-US" sz="1800" dirty="0" smtClean="0"/>
              <a:t>™ platform, an end-to-end, in-browser, no code, and AI-assisted active learning toolset developed by </a:t>
            </a:r>
            <a:r>
              <a:rPr lang="en-US" sz="1800" dirty="0" err="1" smtClean="0"/>
              <a:t>MaxusAI</a:t>
            </a:r>
            <a:r>
              <a:rPr lang="en-US" sz="1800" dirty="0" smtClean="0"/>
              <a:t> [4]. </a:t>
            </a:r>
          </a:p>
          <a:p>
            <a:pPr algn="just"/>
            <a:r>
              <a:rPr lang="en-US" sz="1800" dirty="0" smtClean="0"/>
              <a:t>Label engine has been developed to label and fully segment images and videos to create high-fidelity datasets for computer vision. </a:t>
            </a:r>
          </a:p>
          <a:p>
            <a:pPr algn="just"/>
            <a:r>
              <a:rPr lang="en-US" sz="1800" dirty="0" smtClean="0"/>
              <a:t>The </a:t>
            </a:r>
            <a:r>
              <a:rPr lang="en-US" sz="1800" dirty="0" err="1" smtClean="0"/>
              <a:t>LabelEngine</a:t>
            </a:r>
            <a:r>
              <a:rPr lang="en-US" sz="1800" dirty="0" smtClean="0"/>
              <a:t> has the ability to label local images and videos directly in the browser without the need to install additional software or have development skills. </a:t>
            </a:r>
            <a:endParaRPr lang="en-US" sz="1800" dirty="0"/>
          </a:p>
        </p:txBody>
      </p:sp>
    </p:spTree>
    <p:extLst>
      <p:ext uri="{BB962C8B-B14F-4D97-AF65-F5344CB8AC3E}">
        <p14:creationId xmlns:p14="http://schemas.microsoft.com/office/powerpoint/2010/main" val="8536957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2891</TotalTime>
  <Words>2327</Words>
  <Application>Microsoft Office PowerPoint</Application>
  <PresentationFormat>Widescreen</PresentationFormat>
  <Paragraphs>315</Paragraphs>
  <Slides>24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SimSun</vt:lpstr>
      <vt:lpstr>-apple-system</vt:lpstr>
      <vt:lpstr>Arial</vt:lpstr>
      <vt:lpstr>Calibri</vt:lpstr>
      <vt:lpstr>Calibri Light</vt:lpstr>
      <vt:lpstr>Courier New</vt:lpstr>
      <vt:lpstr>Office Theme</vt:lpstr>
      <vt:lpstr>Real-Time Personal Protective Equipment Non-Compliance Recognition on AI Edge Cameras</vt:lpstr>
      <vt:lpstr>PowerPoint Presentation</vt:lpstr>
      <vt:lpstr>PowerPoint Presentation</vt:lpstr>
      <vt:lpstr>What is Proposed ?</vt:lpstr>
      <vt:lpstr>AI Detection Classes—Main</vt:lpstr>
      <vt:lpstr>AI Detection Classes—Helper</vt:lpstr>
      <vt:lpstr>Data Collection</vt:lpstr>
      <vt:lpstr>Dataset Preparation</vt:lpstr>
      <vt:lpstr>Data Annotation</vt:lpstr>
      <vt:lpstr>Sample Objects/Images and Annotation Samples</vt:lpstr>
      <vt:lpstr>Data Pre-processing</vt:lpstr>
      <vt:lpstr>Training</vt:lpstr>
      <vt:lpstr>Evaluation and Results</vt:lpstr>
      <vt:lpstr>Class Distribution and Main AP and AR Values</vt:lpstr>
      <vt:lpstr>PowerPoint Presentation</vt:lpstr>
      <vt:lpstr>PowerPoint Presentation</vt:lpstr>
      <vt:lpstr>PowerPoint Presentation</vt:lpstr>
      <vt:lpstr>PowerPoint Presentation</vt:lpstr>
      <vt:lpstr>Limitations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545</cp:revision>
  <dcterms:created xsi:type="dcterms:W3CDTF">2024-11-08T05:44:44Z</dcterms:created>
  <dcterms:modified xsi:type="dcterms:W3CDTF">2024-11-15T02:38:44Z</dcterms:modified>
</cp:coreProperties>
</file>